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theme/themeOverride3.xml" ContentType="application/vnd.openxmlformats-officedocument.themeOverride+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theme/themeOverride4.xml" ContentType="application/vnd.openxmlformats-officedocument.themeOverr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47"/>
  </p:notesMasterIdLst>
  <p:handoutMasterIdLst>
    <p:handoutMasterId r:id="rId48"/>
  </p:handoutMasterIdLst>
  <p:sldIdLst>
    <p:sldId id="256" r:id="rId2"/>
    <p:sldId id="257" r:id="rId3"/>
    <p:sldId id="260" r:id="rId4"/>
    <p:sldId id="259" r:id="rId5"/>
    <p:sldId id="261" r:id="rId6"/>
    <p:sldId id="258" r:id="rId7"/>
    <p:sldId id="276" r:id="rId8"/>
    <p:sldId id="277" r:id="rId9"/>
    <p:sldId id="278" r:id="rId10"/>
    <p:sldId id="280" r:id="rId11"/>
    <p:sldId id="300" r:id="rId12"/>
    <p:sldId id="281" r:id="rId13"/>
    <p:sldId id="282" r:id="rId14"/>
    <p:sldId id="283" r:id="rId15"/>
    <p:sldId id="284" r:id="rId16"/>
    <p:sldId id="285" r:id="rId17"/>
    <p:sldId id="286" r:id="rId18"/>
    <p:sldId id="287" r:id="rId19"/>
    <p:sldId id="288" r:id="rId20"/>
    <p:sldId id="289" r:id="rId21"/>
    <p:sldId id="292" r:id="rId22"/>
    <p:sldId id="293" r:id="rId23"/>
    <p:sldId id="294" r:id="rId24"/>
    <p:sldId id="295" r:id="rId25"/>
    <p:sldId id="296" r:id="rId26"/>
    <p:sldId id="297" r:id="rId27"/>
    <p:sldId id="298" r:id="rId28"/>
    <p:sldId id="299" r:id="rId29"/>
    <p:sldId id="263" r:id="rId30"/>
    <p:sldId id="268" r:id="rId31"/>
    <p:sldId id="269" r:id="rId32"/>
    <p:sldId id="270" r:id="rId33"/>
    <p:sldId id="271" r:id="rId34"/>
    <p:sldId id="272" r:id="rId35"/>
    <p:sldId id="310" r:id="rId36"/>
    <p:sldId id="303" r:id="rId37"/>
    <p:sldId id="302" r:id="rId38"/>
    <p:sldId id="304" r:id="rId39"/>
    <p:sldId id="305" r:id="rId40"/>
    <p:sldId id="307" r:id="rId41"/>
    <p:sldId id="309" r:id="rId42"/>
    <p:sldId id="312" r:id="rId43"/>
    <p:sldId id="273" r:id="rId44"/>
    <p:sldId id="274" r:id="rId45"/>
    <p:sldId id="275" r:id="rId4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517" autoAdjust="0"/>
    <p:restoredTop sz="94660"/>
  </p:normalViewPr>
  <p:slideViewPr>
    <p:cSldViewPr>
      <p:cViewPr varScale="1">
        <p:scale>
          <a:sx n="66" d="100"/>
          <a:sy n="66" d="100"/>
        </p:scale>
        <p:origin x="-120" y="-28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5120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D3A1F09E-EB8C-4038-8F07-F79A7653DA26}" type="datetimeFigureOut">
              <a:rPr lang="en-US"/>
              <a:pPr>
                <a:defRPr/>
              </a:pPr>
              <a:t>4/28/2010</a:t>
            </a:fld>
            <a:endParaRPr lang="en-US"/>
          </a:p>
        </p:txBody>
      </p:sp>
      <p:sp>
        <p:nvSpPr>
          <p:cNvPr id="5120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5120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9BF999FF-DF8A-4443-802E-D1CEB580DB71}"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D4B04700-6DD7-47D9-B5E5-F9405F8C0B1C}" type="datetimeFigureOut">
              <a:rPr lang="en-US"/>
              <a:pPr>
                <a:defRPr/>
              </a:pPr>
              <a:t>4/28/2010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B565F803-7416-4ECC-871D-6292616532BF}"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53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98D4294-8083-41A1-85A1-B21A81E50022}" type="slidenum">
              <a:rPr lang="en-US"/>
              <a:pPr fontAlgn="base">
                <a:spcBef>
                  <a:spcPct val="0"/>
                </a:spcBef>
                <a:spcAft>
                  <a:spcPct val="0"/>
                </a:spcAft>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p:spPr>
      </p:sp>
      <p:sp>
        <p:nvSpPr>
          <p:cNvPr id="9933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99332"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9F0A71D5-BEB6-433B-A0B3-802FD10633F2}" type="slidenum">
              <a:rPr lang="en-US" sz="1200">
                <a:latin typeface="Calibri" pitchFamily="34" charset="0"/>
              </a:rPr>
              <a:pPr algn="r"/>
              <a:t>39</a:t>
            </a:fld>
            <a:endParaRPr lang="en-US" sz="1200">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0240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B76A7200-C076-43A4-BF67-FFE7EB21AAAC}" type="slidenum">
              <a:rPr lang="en-US" sz="1200">
                <a:latin typeface="Calibri" pitchFamily="34" charset="0"/>
              </a:rPr>
              <a:pPr algn="r"/>
              <a:t>40</a:t>
            </a:fld>
            <a:endParaRPr lang="en-US" sz="1200">
              <a:latin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p:spPr>
      </p:sp>
      <p:sp>
        <p:nvSpPr>
          <p:cNvPr id="10547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05476"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59FB53B5-461C-4F38-993E-16886208D060}" type="slidenum">
              <a:rPr lang="en-US" sz="1200">
                <a:latin typeface="Calibri" pitchFamily="34" charset="0"/>
              </a:rPr>
              <a:pPr algn="r"/>
              <a:t>41</a:t>
            </a:fld>
            <a:endParaRPr lang="en-US" sz="1200">
              <a:latin typeface="Calibri"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p:spPr>
      </p:sp>
      <p:sp>
        <p:nvSpPr>
          <p:cNvPr id="11059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10596"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4C7CA2AA-CE63-41AE-82DD-5B08F7C5908B}" type="slidenum">
              <a:rPr lang="en-US" sz="1200">
                <a:latin typeface="Calibri" pitchFamily="34" charset="0"/>
              </a:rPr>
              <a:pPr algn="r"/>
              <a:t>42</a:t>
            </a:fld>
            <a:endParaRPr lang="en-US" sz="1200">
              <a:latin typeface="Calibri"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noTextEdit="1"/>
          </p:cNvSpPr>
          <p:nvPr>
            <p:ph type="sldImg"/>
          </p:nvPr>
        </p:nvSpPr>
        <p:spPr bwMode="auto">
          <a:noFill/>
          <a:ln>
            <a:solidFill>
              <a:srgbClr val="000000"/>
            </a:solidFill>
            <a:miter lim="800000"/>
            <a:headEnd/>
            <a:tailEnd/>
          </a:ln>
        </p:spPr>
      </p:sp>
      <p:sp>
        <p:nvSpPr>
          <p:cNvPr id="839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9699"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0E279163-6AA5-4C21-A691-776D9CD98F55}" type="slidenum">
              <a:rPr lang="en-US" sz="1200">
                <a:latin typeface="+mn-lt"/>
              </a:rPr>
              <a:pPr algn="r">
                <a:defRPr/>
              </a:pPr>
              <a:t>45</a:t>
            </a:fld>
            <a:endParaRPr lang="en-US" sz="1200">
              <a:latin typeface="+mn-lt"/>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84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31DC395-8B06-4480-8127-75E92EC4F310}" type="slidenum">
              <a:rPr lang="en-US"/>
              <a:pPr fontAlgn="base">
                <a:spcBef>
                  <a:spcPct val="0"/>
                </a:spcBef>
                <a:spcAft>
                  <a:spcPct val="0"/>
                </a:spcAft>
                <a:defRPr/>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15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4612A2D-42E0-495B-B7BA-E469D44F1F48}" type="slidenum">
              <a:rPr lang="en-US"/>
              <a:pPr fontAlgn="base">
                <a:spcBef>
                  <a:spcPct val="0"/>
                </a:spcBef>
                <a:spcAft>
                  <a:spcPct val="0"/>
                </a:spcAft>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35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93A07BD-36AD-47A9-97BC-29733A090EB9}" type="slidenum">
              <a:rPr lang="en-US"/>
              <a:pPr fontAlgn="base">
                <a:spcBef>
                  <a:spcPct val="0"/>
                </a:spcBef>
                <a:spcAft>
                  <a:spcPct val="0"/>
                </a:spcAft>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560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DA68C82-1781-4D44-BE70-3BD47956623D}" type="slidenum">
              <a:rPr lang="en-US"/>
              <a:pPr fontAlgn="base">
                <a:spcBef>
                  <a:spcPct val="0"/>
                </a:spcBef>
                <a:spcAft>
                  <a:spcPct val="0"/>
                </a:spcAft>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76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E305360-BC41-47F5-ACEB-76A1CBE52CDE}" type="slidenum">
              <a:rPr lang="en-US"/>
              <a:pPr fontAlgn="base">
                <a:spcBef>
                  <a:spcPct val="0"/>
                </a:spcBef>
                <a:spcAft>
                  <a:spcPct val="0"/>
                </a:spcAft>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p:spPr>
      </p:sp>
      <p:sp>
        <p:nvSpPr>
          <p:cNvPr id="10752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0752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975E297D-46F8-498B-9DB7-8F24E64CD437}" type="slidenum">
              <a:rPr lang="en-US" sz="1200">
                <a:latin typeface="Calibri" pitchFamily="34" charset="0"/>
              </a:rPr>
              <a:pPr algn="r"/>
              <a:t>35</a:t>
            </a:fld>
            <a:endParaRPr lang="en-US" sz="1200">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p:spPr>
      </p:sp>
      <p:sp>
        <p:nvSpPr>
          <p:cNvPr id="9625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96260"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B4226A78-1E82-4C9C-BDE0-801A246163F3}" type="slidenum">
              <a:rPr lang="en-US" sz="1200">
                <a:latin typeface="Calibri" pitchFamily="34" charset="0"/>
              </a:rPr>
              <a:pPr algn="r"/>
              <a:t>36</a:t>
            </a:fld>
            <a:endParaRPr lang="en-US" sz="1200">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p:spPr>
      </p:sp>
      <p:sp>
        <p:nvSpPr>
          <p:cNvPr id="9421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94212"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A8D1E240-6CFA-4BAA-A6EC-69ABE42F2C9B}" type="slidenum">
              <a:rPr lang="en-US" sz="1200">
                <a:latin typeface="Calibri" pitchFamily="34" charset="0"/>
              </a:rPr>
              <a:pPr algn="r"/>
              <a:t>37</a:t>
            </a:fld>
            <a:endParaRPr lang="en-US" sz="120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9"/>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grpSp>
        <p:nvGrpSpPr>
          <p:cNvPr id="5" name="Group 1"/>
          <p:cNvGrpSpPr>
            <a:grpSpLocks/>
          </p:cNvGrpSpPr>
          <p:nvPr/>
        </p:nvGrpSpPr>
        <p:grpSpPr bwMode="auto">
          <a:xfrm>
            <a:off x="-3175" y="4953000"/>
            <a:ext cx="9147175" cy="1911350"/>
            <a:chOff x="-3765" y="4832896"/>
            <a:chExt cx="9147765" cy="2032192"/>
          </a:xfrm>
        </p:grpSpPr>
        <p:sp>
          <p:nvSpPr>
            <p:cNvPr id="6" name="Freeform 6"/>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7" name="Freeform 7"/>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8"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10"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a:solidFill>
                  <a:srgbClr val="FFFFFF"/>
                </a:solidFill>
              </a:defRPr>
            </a:lvl1pPr>
            <a:extLst/>
          </a:lstStyle>
          <a:p>
            <a:pPr>
              <a:defRPr/>
            </a:pPr>
            <a:fld id="{2CCCA543-9AC8-4367-AFF7-0C1F7BC84AE5}" type="datetimeFigureOut">
              <a:rPr lang="en-US"/>
              <a:pPr>
                <a:defRPr/>
              </a:pPr>
              <a:t>4/28/2010</a:t>
            </a:fld>
            <a:endParaRPr lang="en-US"/>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p>
        </p:txBody>
      </p:sp>
      <p:sp>
        <p:nvSpPr>
          <p:cNvPr id="13" name="Slide Number Placeholder 26"/>
          <p:cNvSpPr>
            <a:spLocks noGrp="1"/>
          </p:cNvSpPr>
          <p:nvPr>
            <p:ph type="sldNum" sz="quarter" idx="12"/>
          </p:nvPr>
        </p:nvSpPr>
        <p:spPr/>
        <p:txBody>
          <a:bodyPr/>
          <a:lstStyle>
            <a:lvl1pPr>
              <a:defRPr>
                <a:solidFill>
                  <a:srgbClr val="FFFFFF"/>
                </a:solidFill>
              </a:defRPr>
            </a:lvl1pPr>
            <a:extLst/>
          </a:lstStyle>
          <a:p>
            <a:pPr>
              <a:defRPr/>
            </a:pPr>
            <a:fld id="{357B18F5-9606-45E9-8612-61F89B69BA4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CA75C587-D5F2-4EE7-980F-CEDEA539DE65}" type="datetimeFigureOut">
              <a:rPr lang="en-US"/>
              <a:pPr>
                <a:defRPr/>
              </a:pPr>
              <a:t>4/28/2010</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650C8C9A-4B20-4EE3-901C-031299752CB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DF69B7C5-4112-4CEF-A6E3-AC156CB667DF}" type="datetimeFigureOut">
              <a:rPr lang="en-US"/>
              <a:pPr>
                <a:defRPr/>
              </a:pPr>
              <a:t>4/28/2010</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D39CEDF8-25F0-4F1D-879C-E6B5AD750974}"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481138"/>
            <a:ext cx="4038600" cy="4525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81138"/>
            <a:ext cx="4038600" cy="4525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fld id="{EAC3305F-576F-44CB-8C4C-FA2F536B2855}" type="datetimeFigureOut">
              <a:rPr lang="en-US"/>
              <a:pPr>
                <a:defRPr/>
              </a:pPr>
              <a:t>4/28/2010</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B9634362-7B9B-4473-82B6-01AEC0FDDAD9}"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481138"/>
            <a:ext cx="8229600" cy="4525962"/>
          </a:xfrm>
        </p:spPr>
        <p:txBody>
          <a:bodyPr/>
          <a:lstStyle/>
          <a:p>
            <a:pPr lvl="0"/>
            <a:endParaRPr lang="en-US" noProof="0"/>
          </a:p>
        </p:txBody>
      </p:sp>
      <p:sp>
        <p:nvSpPr>
          <p:cNvPr id="4" name="Date Placeholder 9"/>
          <p:cNvSpPr>
            <a:spLocks noGrp="1"/>
          </p:cNvSpPr>
          <p:nvPr>
            <p:ph type="dt" sz="half" idx="10"/>
          </p:nvPr>
        </p:nvSpPr>
        <p:spPr/>
        <p:txBody>
          <a:bodyPr/>
          <a:lstStyle>
            <a:lvl1pPr>
              <a:defRPr/>
            </a:lvl1pPr>
          </a:lstStyle>
          <a:p>
            <a:pPr>
              <a:defRPr/>
            </a:pPr>
            <a:fld id="{D0F00521-E85B-4559-9CE4-D91CEB6B9159}" type="datetimeFigureOut">
              <a:rPr lang="en-US"/>
              <a:pPr>
                <a:defRPr/>
              </a:pPr>
              <a:t>4/28/2010</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393B5E6A-20F6-4308-9000-809181211F24}"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481138"/>
            <a:ext cx="8229600" cy="21859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200" y="3819525"/>
            <a:ext cx="8229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fld id="{D0FE68F0-43F6-4FD4-9E49-186DED6E2B64}" type="datetimeFigureOut">
              <a:rPr lang="en-US"/>
              <a:pPr>
                <a:defRPr/>
              </a:pPr>
              <a:t>4/28/2010</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A7C70D37-3067-4741-A03B-77D98ADFAB16}"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481138"/>
            <a:ext cx="4038600" cy="4525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481138"/>
            <a:ext cx="4038600" cy="21859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819525"/>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9"/>
          <p:cNvSpPr>
            <a:spLocks noGrp="1"/>
          </p:cNvSpPr>
          <p:nvPr>
            <p:ph type="dt" sz="half" idx="10"/>
          </p:nvPr>
        </p:nvSpPr>
        <p:spPr/>
        <p:txBody>
          <a:bodyPr/>
          <a:lstStyle>
            <a:lvl1pPr>
              <a:defRPr/>
            </a:lvl1pPr>
          </a:lstStyle>
          <a:p>
            <a:pPr>
              <a:defRPr/>
            </a:pPr>
            <a:fld id="{B26AC26F-8CFE-45B1-B5B5-95F2B9453E89}" type="datetimeFigureOut">
              <a:rPr lang="en-US"/>
              <a:pPr>
                <a:defRPr/>
              </a:pPr>
              <a:t>4/28/2010</a:t>
            </a:fld>
            <a:endParaRPr lang="en-US"/>
          </a:p>
        </p:txBody>
      </p:sp>
      <p:sp>
        <p:nvSpPr>
          <p:cNvPr id="7" name="Footer Placeholder 21"/>
          <p:cNvSpPr>
            <a:spLocks noGrp="1"/>
          </p:cNvSpPr>
          <p:nvPr>
            <p:ph type="ftr" sz="quarter" idx="11"/>
          </p:nvPr>
        </p:nvSpPr>
        <p:spPr/>
        <p:txBody>
          <a:bodyPr/>
          <a:lstStyle>
            <a:lvl1pPr>
              <a:defRPr/>
            </a:lvl1pPr>
          </a:lstStyle>
          <a:p>
            <a:pPr>
              <a:defRPr/>
            </a:pPr>
            <a:endParaRPr lang="en-US"/>
          </a:p>
        </p:txBody>
      </p:sp>
      <p:sp>
        <p:nvSpPr>
          <p:cNvPr id="8" name="Slide Number Placeholder 17"/>
          <p:cNvSpPr>
            <a:spLocks noGrp="1"/>
          </p:cNvSpPr>
          <p:nvPr>
            <p:ph type="sldNum" sz="quarter" idx="12"/>
          </p:nvPr>
        </p:nvSpPr>
        <p:spPr/>
        <p:txBody>
          <a:bodyPr/>
          <a:lstStyle>
            <a:lvl1pPr>
              <a:defRPr/>
            </a:lvl1pPr>
          </a:lstStyle>
          <a:p>
            <a:pPr>
              <a:defRPr/>
            </a:pPr>
            <a:fld id="{C981A135-D869-492B-91B4-A8CA7DA98111}"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481138"/>
            <a:ext cx="4038600" cy="4525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481138"/>
            <a:ext cx="4038600" cy="21859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819525"/>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9"/>
          <p:cNvSpPr>
            <a:spLocks noGrp="1"/>
          </p:cNvSpPr>
          <p:nvPr>
            <p:ph type="dt" sz="half" idx="10"/>
          </p:nvPr>
        </p:nvSpPr>
        <p:spPr/>
        <p:txBody>
          <a:bodyPr/>
          <a:lstStyle>
            <a:lvl1pPr>
              <a:defRPr/>
            </a:lvl1pPr>
          </a:lstStyle>
          <a:p>
            <a:pPr>
              <a:defRPr/>
            </a:pPr>
            <a:fld id="{24D4FECF-C966-43A3-BEC6-0FD5200D9D2D}" type="datetimeFigureOut">
              <a:rPr lang="en-US"/>
              <a:pPr>
                <a:defRPr/>
              </a:pPr>
              <a:t>4/28/2010</a:t>
            </a:fld>
            <a:endParaRPr lang="en-US"/>
          </a:p>
        </p:txBody>
      </p:sp>
      <p:sp>
        <p:nvSpPr>
          <p:cNvPr id="7" name="Footer Placeholder 21"/>
          <p:cNvSpPr>
            <a:spLocks noGrp="1"/>
          </p:cNvSpPr>
          <p:nvPr>
            <p:ph type="ftr" sz="quarter" idx="11"/>
          </p:nvPr>
        </p:nvSpPr>
        <p:spPr/>
        <p:txBody>
          <a:bodyPr/>
          <a:lstStyle>
            <a:lvl1pPr>
              <a:defRPr/>
            </a:lvl1pPr>
          </a:lstStyle>
          <a:p>
            <a:pPr>
              <a:defRPr/>
            </a:pPr>
            <a:endParaRPr lang="en-US"/>
          </a:p>
        </p:txBody>
      </p:sp>
      <p:sp>
        <p:nvSpPr>
          <p:cNvPr id="8" name="Slide Number Placeholder 17"/>
          <p:cNvSpPr>
            <a:spLocks noGrp="1"/>
          </p:cNvSpPr>
          <p:nvPr>
            <p:ph type="sldNum" sz="quarter" idx="12"/>
          </p:nvPr>
        </p:nvSpPr>
        <p:spPr/>
        <p:txBody>
          <a:bodyPr/>
          <a:lstStyle>
            <a:lvl1pPr>
              <a:defRPr/>
            </a:lvl1pPr>
          </a:lstStyle>
          <a:p>
            <a:pPr>
              <a:defRPr/>
            </a:pPr>
            <a:fld id="{C2125EAC-442D-4DF9-A083-88B8566C46CA}"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4811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811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fld id="{135C8393-400F-4D5F-9801-8CF2717C3AA4}" type="datetimeFigureOut">
              <a:rPr lang="en-US"/>
              <a:pPr>
                <a:defRPr/>
              </a:pPr>
              <a:t>4/28/2010</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F7A57A82-6012-456F-BE60-929802ED250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pPr>
              <a:defRPr/>
            </a:pPr>
            <a:fld id="{44C985AB-69AE-4429-B4A4-B1E84591C8AF}" type="datetimeFigureOut">
              <a:rPr lang="en-US"/>
              <a:pPr>
                <a:defRPr/>
              </a:pPr>
              <a:t>4/28/2010</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0757D259-EE3D-4865-8014-8FB78EC466B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6"/>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5" name="Chevron 7"/>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fld id="{AF82EB61-7D3D-45F3-B16F-8B6F9EC8F5FA}" type="datetimeFigureOut">
              <a:rPr lang="en-US"/>
              <a:pPr>
                <a:defRPr/>
              </a:pPr>
              <a:t>4/28/2010</a:t>
            </a:fld>
            <a:endParaRPr lang="en-US"/>
          </a:p>
        </p:txBody>
      </p:sp>
      <p:sp>
        <p:nvSpPr>
          <p:cNvPr id="7" name="Footer Placeholder 4"/>
          <p:cNvSpPr>
            <a:spLocks noGrp="1"/>
          </p:cNvSpPr>
          <p:nvPr>
            <p:ph type="ftr" sz="quarter" idx="11"/>
          </p:nvPr>
        </p:nvSpPr>
        <p:spPr/>
        <p:txBody>
          <a:bodyPr/>
          <a:lstStyle>
            <a:lvl1pPr>
              <a:defRPr/>
            </a:lvl1pPr>
            <a:extLst/>
          </a:lstStyle>
          <a:p>
            <a:pPr>
              <a:defRPr/>
            </a:pPr>
            <a:endParaRPr lang="en-US"/>
          </a:p>
        </p:txBody>
      </p:sp>
      <p:sp>
        <p:nvSpPr>
          <p:cNvPr id="8" name="Slide Number Placeholder 5"/>
          <p:cNvSpPr>
            <a:spLocks noGrp="1"/>
          </p:cNvSpPr>
          <p:nvPr>
            <p:ph type="sldNum" sz="quarter" idx="12"/>
          </p:nvPr>
        </p:nvSpPr>
        <p:spPr/>
        <p:txBody>
          <a:bodyPr/>
          <a:lstStyle>
            <a:lvl1pPr>
              <a:defRPr/>
            </a:lvl1pPr>
            <a:extLst/>
          </a:lstStyle>
          <a:p>
            <a:pPr>
              <a:defRPr/>
            </a:pPr>
            <a:fld id="{D01188FD-B733-4356-8A6A-79E9487DAFC1}"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extLst/>
          </a:lstStyle>
          <a:p>
            <a:pPr>
              <a:defRPr/>
            </a:pPr>
            <a:fld id="{33711DA9-0239-493D-A371-5DF75D402731}" type="datetimeFigureOut">
              <a:rPr lang="en-US"/>
              <a:pPr>
                <a:defRPr/>
              </a:pPr>
              <a:t>4/28/2010</a:t>
            </a:fld>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74033835-C681-45D8-8A34-A9553813F450}"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fld id="{2D774033-D897-4F1A-BD5D-59723B987F06}" type="datetimeFigureOut">
              <a:rPr lang="en-US"/>
              <a:pPr>
                <a:defRPr/>
              </a:pPr>
              <a:t>4/28/2010</a:t>
            </a:fld>
            <a:endParaRPr lang="en-US"/>
          </a:p>
        </p:txBody>
      </p:sp>
      <p:sp>
        <p:nvSpPr>
          <p:cNvPr id="8" name="Footer Placeholder 7"/>
          <p:cNvSpPr>
            <a:spLocks noGrp="1"/>
          </p:cNvSpPr>
          <p:nvPr>
            <p:ph type="ftr" sz="quarter" idx="11"/>
          </p:nvPr>
        </p:nvSpPr>
        <p:spPr/>
        <p:txBody>
          <a:bodyPr/>
          <a:lstStyle>
            <a:lvl1pPr>
              <a:defRPr/>
            </a:lvl1pPr>
            <a:extLst/>
          </a:lstStyle>
          <a:p>
            <a:pPr>
              <a:defRPr/>
            </a:pPr>
            <a:endParaRPr lang="en-US"/>
          </a:p>
        </p:txBody>
      </p:sp>
      <p:sp>
        <p:nvSpPr>
          <p:cNvPr id="9" name="Slide Number Placeholder 8"/>
          <p:cNvSpPr>
            <a:spLocks noGrp="1"/>
          </p:cNvSpPr>
          <p:nvPr>
            <p:ph type="sldNum" sz="quarter" idx="12"/>
          </p:nvPr>
        </p:nvSpPr>
        <p:spPr/>
        <p:txBody>
          <a:bodyPr/>
          <a:lstStyle>
            <a:lvl1pPr>
              <a:defRPr/>
            </a:lvl1pPr>
            <a:extLst/>
          </a:lstStyle>
          <a:p>
            <a:pPr>
              <a:defRPr/>
            </a:pPr>
            <a:fld id="{C930B574-1732-4DB6-96F7-E3B1C9BD8DE1}"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extLst/>
          </a:lstStyle>
          <a:p>
            <a:pPr>
              <a:defRPr/>
            </a:pPr>
            <a:fld id="{D285987F-B589-421A-A19B-DEE12629725B}" type="datetimeFigureOut">
              <a:rPr lang="en-US"/>
              <a:pPr>
                <a:defRPr/>
              </a:pPr>
              <a:t>4/28/2010</a:t>
            </a:fld>
            <a:endParaRPr lang="en-US"/>
          </a:p>
        </p:txBody>
      </p:sp>
      <p:sp>
        <p:nvSpPr>
          <p:cNvPr id="4" name="Footer Placeholder 3"/>
          <p:cNvSpPr>
            <a:spLocks noGrp="1"/>
          </p:cNvSpPr>
          <p:nvPr>
            <p:ph type="ftr" sz="quarter" idx="11"/>
          </p:nvPr>
        </p:nvSpPr>
        <p:spPr/>
        <p:txBody>
          <a:bodyPr/>
          <a:lstStyle>
            <a:lvl1pPr>
              <a:defRPr/>
            </a:lvl1pPr>
            <a:extLst/>
          </a:lstStyle>
          <a:p>
            <a:pPr>
              <a:defRPr/>
            </a:pPr>
            <a:endParaRPr lang="en-US"/>
          </a:p>
        </p:txBody>
      </p:sp>
      <p:sp>
        <p:nvSpPr>
          <p:cNvPr id="5" name="Slide Number Placeholder 4"/>
          <p:cNvSpPr>
            <a:spLocks noGrp="1"/>
          </p:cNvSpPr>
          <p:nvPr>
            <p:ph type="sldNum" sz="quarter" idx="12"/>
          </p:nvPr>
        </p:nvSpPr>
        <p:spPr/>
        <p:txBody>
          <a:bodyPr/>
          <a:lstStyle>
            <a:lvl1pPr>
              <a:defRPr/>
            </a:lvl1pPr>
            <a:extLst/>
          </a:lstStyle>
          <a:p>
            <a:pPr>
              <a:defRPr/>
            </a:pPr>
            <a:fld id="{3A903A0A-5E28-4C6C-A9D5-7775202AEF62}"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B1682A72-977C-4B82-BD39-46984DB5202F}" type="datetimeFigureOut">
              <a:rPr lang="en-US"/>
              <a:pPr>
                <a:defRPr/>
              </a:pPr>
              <a:t>4/28/2010</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851C23C9-4CD0-4D2C-8760-A517D9DD4C1F}"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fld id="{261AAB4D-99E6-4205-BFF2-351373BCACD5}" type="datetimeFigureOut">
              <a:rPr lang="en-US"/>
              <a:pPr>
                <a:defRPr/>
              </a:pPr>
              <a:t>4/28/2010</a:t>
            </a:fld>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AD7E232A-49CD-4917-9ED1-29FEE222B373}"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7"/>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6" name="Freeform 8"/>
          <p:cNvSpPr>
            <a:spLocks/>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7" name="Right Triangle 9"/>
          <p:cNvSpPr>
            <a:spLocks/>
          </p:cNvSpPr>
          <p:nvPr/>
        </p:nvSpPr>
        <p:spPr bwMode="auto">
          <a:xfrm>
            <a:off x="-6042" y="5791253"/>
            <a:ext cx="3402314" cy="1080868"/>
          </a:xfrm>
          <a:prstGeom prst="rtTriangle">
            <a:avLst/>
          </a:prstGeom>
          <a:blipFill>
            <a:blip r:embed="rId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8"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11"/>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10" name="Chevron 12"/>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fld id="{91CA6C25-57A9-4D68-BE92-531D20EF9E38}" type="datetimeFigureOut">
              <a:rPr lang="en-US"/>
              <a:pPr>
                <a:defRPr/>
              </a:pPr>
              <a:t>4/28/2010</a:t>
            </a:fld>
            <a:endParaRPr lang="en-US"/>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endParaRPr lang="en-US"/>
          </a:p>
        </p:txBody>
      </p:sp>
      <p:sp>
        <p:nvSpPr>
          <p:cNvPr id="13" name="Slide Number Placeholder 6"/>
          <p:cNvSpPr>
            <a:spLocks noGrp="1"/>
          </p:cNvSpPr>
          <p:nvPr>
            <p:ph type="sldNum" sz="quarter" idx="12"/>
          </p:nvPr>
        </p:nvSpPr>
        <p:spPr/>
        <p:txBody>
          <a:bodyPr/>
          <a:lstStyle>
            <a:lvl1pPr>
              <a:defRPr>
                <a:solidFill>
                  <a:schemeClr val="tx1"/>
                </a:solidFill>
              </a:defRPr>
            </a:lvl1pPr>
            <a:extLst/>
          </a:lstStyle>
          <a:p>
            <a:pPr>
              <a:defRPr/>
            </a:pPr>
            <a:fld id="{00565A60-E410-4850-8EB5-CADB2E869609}"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12" name="Freeform 11"/>
          <p:cNvSpPr>
            <a:spLocks/>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14" name="Right Triangle 13"/>
          <p:cNvSpPr>
            <a:spLocks/>
          </p:cNvSpPr>
          <p:nvPr/>
        </p:nvSpPr>
        <p:spPr bwMode="auto">
          <a:xfrm>
            <a:off x="-6042" y="5791253"/>
            <a:ext cx="3402314" cy="1080868"/>
          </a:xfrm>
          <a:prstGeom prst="rtTriangle">
            <a:avLst/>
          </a:prstGeom>
          <a:blipFill>
            <a:blip r:embed="rId19">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24585"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defRPr>
            </a:lvl1pPr>
            <a:extLst/>
          </a:lstStyle>
          <a:p>
            <a:pPr>
              <a:defRPr/>
            </a:pPr>
            <a:fld id="{1CA06C48-A979-4280-AA06-71D053203C12}" type="datetimeFigureOut">
              <a:rPr lang="en-US"/>
              <a:pPr>
                <a:defRPr/>
              </a:pPr>
              <a:t>4/28/2010</a:t>
            </a:fld>
            <a:endParaRPr lang="en-US"/>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defRPr>
            </a:lvl1pPr>
            <a:extLst/>
          </a:lstStyle>
          <a:p>
            <a:pPr>
              <a:defRPr/>
            </a:pPr>
            <a:endParaRPr lang="en-US"/>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defRPr>
            </a:lvl1pPr>
            <a:extLst/>
          </a:lstStyle>
          <a:p>
            <a:pPr>
              <a:defRPr/>
            </a:pPr>
            <a:fld id="{4ECCB08F-2923-4337-BF24-FDE582CF348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38" r:id="rId1"/>
    <p:sldLayoutId id="2147483737" r:id="rId2"/>
    <p:sldLayoutId id="2147483739" r:id="rId3"/>
    <p:sldLayoutId id="2147483740" r:id="rId4"/>
    <p:sldLayoutId id="2147483741" r:id="rId5"/>
    <p:sldLayoutId id="2147483742" r:id="rId6"/>
    <p:sldLayoutId id="2147483736" r:id="rId7"/>
    <p:sldLayoutId id="2147483743" r:id="rId8"/>
    <p:sldLayoutId id="2147483744" r:id="rId9"/>
    <p:sldLayoutId id="2147483735" r:id="rId10"/>
    <p:sldLayoutId id="2147483734" r:id="rId11"/>
    <p:sldLayoutId id="2147483733" r:id="rId12"/>
    <p:sldLayoutId id="2147483732" r:id="rId13"/>
    <p:sldLayoutId id="2147483731" r:id="rId14"/>
    <p:sldLayoutId id="2147483730" r:id="rId15"/>
    <p:sldLayoutId id="2147483729" r:id="rId16"/>
    <p:sldLayoutId id="2147483728" r:id="rId17"/>
  </p:sldLayoutIdLst>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sz="20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5.xml"/><Relationship Id="rId1" Type="http://schemas.openxmlformats.org/officeDocument/2006/relationships/vmlDrawing" Target="../drawings/vmlDrawing3.vml"/><Relationship Id="rId5" Type="http://schemas.openxmlformats.org/officeDocument/2006/relationships/oleObject" Target="../embeddings/oleObject5.bin"/><Relationship Id="rId4" Type="http://schemas.openxmlformats.org/officeDocument/2006/relationships/oleObject" Target="../embeddings/oleObject4.bin"/></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hyperlink" Target="http://www.crimelibrary.com/notorious_murders/family/list/1.html" TargetMode="Externa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by110w.bay110.mail.live.com/mail/ReadMessageLight.aspx?Action=ScanAttachment&amp;AllowUnsafeContentOverride=False&amp;AttachmentIndex=0&amp;AttachmentDepth=0&amp;FolderID=00000000-0000-0000-0000-000000000001&amp;InboxSortAscending=False&amp;InboxSortBy=Date&amp;IsMessageSafe=True&amp;MessageCodePage=20127&amp;ReadMessageId=3dce86fb-2c36-473e-ad92-0aef9c602e1d&amp;n=1498041306"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hyperlink" Target="http://by110w.bay110.mail.live.com/mail/ReadMessageLight.aspx?Action=ScanAttachment&amp;AllowUnsafeContentOverride=False&amp;AttachmentIndex=4&amp;AttachmentDepth=4&amp;FolderID=00000000-0000-0000-0000-000000000001&amp;InboxSortAscending=False&amp;InboxSortBy=Date&amp;IsMessageSafe=True&amp;MessageCodePage=20127&amp;ReadMessageId=8cc72c5a-ac9e-4c5a-994d-806f62b12f0e&amp;n=316423111" TargetMode="External"/><Relationship Id="rId1" Type="http://schemas.openxmlformats.org/officeDocument/2006/relationships/slideLayout" Target="../slideLayouts/slideLayout4.xml"/><Relationship Id="rId5" Type="http://schemas.openxmlformats.org/officeDocument/2006/relationships/image" Target="../media/image36.jpeg"/><Relationship Id="rId4" Type="http://schemas.openxmlformats.org/officeDocument/2006/relationships/hyperlink" Target="http://by110w.bay110.mail.live.com/mail/ReadMessageLight.aspx?Action=ScanAttachment&amp;AllowUnsafeContentOverride=False&amp;AttachmentIndex=7&amp;AttachmentDepth=7&amp;FolderID=00000000-0000-0000-0000-000000000001&amp;InboxSortAscending=False&amp;InboxSortBy=Date&amp;IsMessageSafe=True&amp;MessageCodePage=20127&amp;ReadMessageId=8cc72c5a-ac9e-4c5a-994d-806f62b12f0e&amp;n=664781358" TargetMode="External"/></Relationships>
</file>

<file path=ppt/slides/_rels/slide4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1752601"/>
            <a:ext cx="7696200" cy="2285999"/>
          </a:xfrm>
        </p:spPr>
        <p:txBody>
          <a:bodyPr/>
          <a:lstStyle/>
          <a:p>
            <a:pPr algn="ctr" eaLnBrk="1" fontAlgn="auto" hangingPunct="1">
              <a:spcAft>
                <a:spcPts val="0"/>
              </a:spcAft>
              <a:defRPr/>
            </a:pPr>
            <a:r>
              <a:rPr lang="en-US" dirty="0" smtClean="0"/>
              <a:t>Forensic Archaeology / Anthropology</a:t>
            </a:r>
            <a:br>
              <a:rPr lang="en-US" dirty="0" smtClean="0"/>
            </a:br>
            <a:r>
              <a:rPr lang="en-US" sz="1600" dirty="0" smtClean="0"/>
              <a:t>Ch 8 – Pgs 99-117</a:t>
            </a:r>
            <a:endParaRPr lang="en-US" dirty="0"/>
          </a:p>
        </p:txBody>
      </p:sp>
      <p:sp>
        <p:nvSpPr>
          <p:cNvPr id="21506" name="Subtitle 4"/>
          <p:cNvSpPr>
            <a:spLocks noGrp="1"/>
          </p:cNvSpPr>
          <p:nvPr>
            <p:ph type="subTitle" idx="1"/>
          </p:nvPr>
        </p:nvSpPr>
        <p:spPr>
          <a:xfrm>
            <a:off x="533400" y="5486400"/>
            <a:ext cx="8153400" cy="1200150"/>
          </a:xfrm>
        </p:spPr>
        <p:txBody>
          <a:bodyPr/>
          <a:lstStyle/>
          <a:p>
            <a:pPr marR="0" algn="l" eaLnBrk="1" hangingPunct="1"/>
            <a:r>
              <a:rPr lang="en-US" sz="2200" smtClean="0">
                <a:solidFill>
                  <a:schemeClr val="bg1"/>
                </a:solidFill>
                <a:latin typeface="Arial" charset="0"/>
              </a:rPr>
              <a:t>“There is a brief but very informative biography of an individual contained within the skeleton, if you know how to read it…”</a:t>
            </a:r>
          </a:p>
          <a:p>
            <a:pPr marR="0" eaLnBrk="1" hangingPunct="1"/>
            <a:r>
              <a:rPr lang="en-US" sz="1700" smtClean="0">
                <a:solidFill>
                  <a:schemeClr val="bg1"/>
                </a:solidFill>
                <a:latin typeface="Arial" charset="0"/>
              </a:rPr>
              <a:t> </a:t>
            </a:r>
            <a:r>
              <a:rPr lang="en-US" sz="1700" smtClean="0">
                <a:solidFill>
                  <a:schemeClr val="bg1"/>
                </a:solidFill>
                <a:latin typeface="Arial" charset="0"/>
                <a:cs typeface="Arial" charset="0"/>
              </a:rPr>
              <a:t>—</a:t>
            </a:r>
            <a:r>
              <a:rPr lang="en-US" sz="1700" smtClean="0">
                <a:solidFill>
                  <a:schemeClr val="bg1"/>
                </a:solidFill>
                <a:latin typeface="Arial" charset="0"/>
              </a:rPr>
              <a:t>Clyde Snow, Forensic Anthropologist</a:t>
            </a:r>
            <a:endParaRPr lang="en-US" sz="2200" smtClean="0">
              <a:solidFill>
                <a:schemeClr val="bg1"/>
              </a:solidFill>
              <a:latin typeface="Arial" charset="0"/>
            </a:endParaRPr>
          </a:p>
          <a:p>
            <a:pPr marR="0" eaLnBrk="1" hangingPunct="1"/>
            <a:endParaRPr lang="en-US" sz="2500" smtClean="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p:cNvSpPr>
          <p:nvPr>
            <p:ph type="title"/>
          </p:nvPr>
        </p:nvSpPr>
        <p:spPr bwMode="auto">
          <a:xfrm>
            <a:off x="228600" y="533400"/>
            <a:ext cx="8915400" cy="1143000"/>
          </a:xfrm>
        </p:spPr>
        <p:txBody>
          <a:bodyPr wrap="square" lIns="91440" tIns="45720" rIns="91440" bIns="45720" numCol="1" anchorCtr="0" compatLnSpc="1">
            <a:prstTxWarp prst="textNoShape">
              <a:avLst/>
            </a:prstTxWarp>
          </a:bodyPr>
          <a:lstStyle/>
          <a:p>
            <a:pPr>
              <a:defRPr/>
            </a:pPr>
            <a:r>
              <a:rPr lang="en-US" sz="3300" b="0" smtClean="0">
                <a:effectLst/>
                <a:latin typeface="Arial Black" pitchFamily="34" charset="0"/>
              </a:rPr>
              <a:t>Age Determination Using Epiphysis</a:t>
            </a:r>
          </a:p>
        </p:txBody>
      </p:sp>
      <p:pic>
        <p:nvPicPr>
          <p:cNvPr id="38914" name="Picture 30" descr="epiphysis_&amp;_diaphysis"/>
          <p:cNvPicPr>
            <a:picLocks noChangeAspect="1" noChangeArrowheads="1"/>
          </p:cNvPicPr>
          <p:nvPr/>
        </p:nvPicPr>
        <p:blipFill>
          <a:blip r:embed="rId2"/>
          <a:srcRect/>
          <a:stretch>
            <a:fillRect/>
          </a:stretch>
        </p:blipFill>
        <p:spPr bwMode="auto">
          <a:xfrm>
            <a:off x="609600" y="1752600"/>
            <a:ext cx="7924800" cy="46783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6830" name="Rectangle 30"/>
          <p:cNvSpPr>
            <a:spLocks noGrp="1"/>
          </p:cNvSpPr>
          <p:nvPr>
            <p:ph type="title"/>
          </p:nvPr>
        </p:nvSpPr>
        <p:spPr bwMode="auto"/>
        <p:txBody>
          <a:bodyPr wrap="square" lIns="91440" tIns="45720" rIns="91440" bIns="45720" numCol="1" anchorCtr="0" compatLnSpc="1">
            <a:prstTxWarp prst="textNoShape">
              <a:avLst/>
            </a:prstTxWarp>
          </a:bodyPr>
          <a:lstStyle/>
          <a:p>
            <a:pPr>
              <a:defRPr/>
            </a:pPr>
            <a:endParaRPr lang="en-US" smtClean="0">
              <a:effectLst/>
            </a:endParaRPr>
          </a:p>
        </p:txBody>
      </p:sp>
      <p:graphicFrame>
        <p:nvGraphicFramePr>
          <p:cNvPr id="76804" name="Group 4"/>
          <p:cNvGraphicFramePr>
            <a:graphicFrameLocks noGrp="1"/>
          </p:cNvGraphicFramePr>
          <p:nvPr>
            <p:ph idx="1"/>
          </p:nvPr>
        </p:nvGraphicFramePr>
        <p:xfrm>
          <a:off x="457200" y="1481138"/>
          <a:ext cx="8229600" cy="4525962"/>
        </p:xfrm>
        <a:graphic>
          <a:graphicData uri="http://schemas.openxmlformats.org/drawingml/2006/table">
            <a:tbl>
              <a:tblPr/>
              <a:tblGrid>
                <a:gridCol w="3209925"/>
                <a:gridCol w="2551113"/>
                <a:gridCol w="2468562"/>
              </a:tblGrid>
              <a:tr h="1173163">
                <a:tc>
                  <a:txBody>
                    <a:bodyPr/>
                    <a:lstStyle/>
                    <a:p>
                      <a:pPr marL="0" marR="0" lvl="0" indent="0" algn="l" defTabSz="914400" rtl="0" eaLnBrk="0" fontAlgn="base" latinLnBrk="0" hangingPunct="0">
                        <a:lnSpc>
                          <a:spcPct val="100000"/>
                        </a:lnSpc>
                        <a:spcBef>
                          <a:spcPct val="0"/>
                        </a:spcBef>
                        <a:spcAft>
                          <a:spcPct val="0"/>
                        </a:spcAft>
                        <a:buClr>
                          <a:schemeClr val="accent1"/>
                        </a:buClr>
                        <a:buSzPct val="68000"/>
                        <a:buFont typeface="Wingdings 3" pitchFamily="18" charset="2"/>
                        <a:buNone/>
                        <a:tabLst/>
                      </a:pPr>
                      <a:r>
                        <a:rPr kumimoji="0" lang="en-US" sz="2300" b="0" i="0" u="none" strike="noStrike" cap="none" normalizeH="0" baseline="0" smtClean="0">
                          <a:ln>
                            <a:noFill/>
                          </a:ln>
                          <a:solidFill>
                            <a:schemeClr val="tx1"/>
                          </a:solidFill>
                          <a:effectLst/>
                          <a:latin typeface="Lucida Sans Unicode" pitchFamily="34" charset="0"/>
                        </a:rPr>
                        <a:t>Stage of Union</a:t>
                      </a:r>
                    </a:p>
                    <a:p>
                      <a:pPr marL="0" marR="0" lvl="0" indent="0" algn="l" defTabSz="914400" rtl="0" eaLnBrk="0" fontAlgn="base" latinLnBrk="0" hangingPunct="0">
                        <a:lnSpc>
                          <a:spcPct val="100000"/>
                        </a:lnSpc>
                        <a:spcBef>
                          <a:spcPct val="0"/>
                        </a:spcBef>
                        <a:spcAft>
                          <a:spcPct val="0"/>
                        </a:spcAft>
                        <a:buClr>
                          <a:schemeClr val="accent1"/>
                        </a:buClr>
                        <a:buSzPct val="68000"/>
                        <a:buFont typeface="Wingdings 3" pitchFamily="18" charset="2"/>
                        <a:buNone/>
                        <a:tabLst/>
                      </a:pPr>
                      <a:r>
                        <a:rPr kumimoji="0" lang="en-US" sz="2300" b="0" i="0" u="none" strike="noStrike" cap="none" normalizeH="0" baseline="0" smtClean="0">
                          <a:ln>
                            <a:noFill/>
                          </a:ln>
                          <a:solidFill>
                            <a:schemeClr val="tx1"/>
                          </a:solidFill>
                          <a:effectLst/>
                          <a:latin typeface="Lucida Sans Unicode" pitchFamily="34" charset="0"/>
                        </a:rPr>
                        <a:t>of Medial Clavicle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en-US" sz="2300" b="0" i="0" u="none" strike="noStrike" cap="none" normalizeH="0" baseline="0" smtClean="0">
                          <a:ln>
                            <a:noFill/>
                          </a:ln>
                          <a:solidFill>
                            <a:schemeClr val="tx1"/>
                          </a:solidFill>
                          <a:effectLst/>
                          <a:latin typeface="Lucida Sans Unicode" pitchFamily="34" charset="0"/>
                        </a:rPr>
                        <a:t>Male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en-US" sz="2300" b="0" i="0" u="none" strike="noStrike" cap="none" normalizeH="0" baseline="0" smtClean="0">
                          <a:ln>
                            <a:noFill/>
                          </a:ln>
                          <a:solidFill>
                            <a:schemeClr val="tx1"/>
                          </a:solidFill>
                          <a:effectLst/>
                          <a:latin typeface="Lucida Sans Unicode" pitchFamily="34" charset="0"/>
                        </a:rPr>
                        <a:t>Female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68363">
                <a:tc>
                  <a:txBody>
                    <a:bodyPr/>
                    <a:lstStyle/>
                    <a:p>
                      <a:pPr marL="0"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en-US" sz="1800" b="0" i="0" u="none" strike="noStrike" cap="none" normalizeH="0" baseline="0" smtClean="0">
                          <a:ln>
                            <a:noFill/>
                          </a:ln>
                          <a:solidFill>
                            <a:schemeClr val="tx1"/>
                          </a:solidFill>
                          <a:effectLst/>
                          <a:latin typeface="Lucida Sans Unicode" pitchFamily="34" charset="0"/>
                        </a:rPr>
                        <a:t>Non-union without separate epiphysis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en-US" sz="1800" b="0" i="0" u="none" strike="noStrike" cap="none" normalizeH="0" baseline="0" smtClean="0">
                          <a:ln>
                            <a:noFill/>
                          </a:ln>
                          <a:solidFill>
                            <a:schemeClr val="tx1"/>
                          </a:solidFill>
                          <a:effectLst/>
                          <a:latin typeface="Lucida Sans Unicode" pitchFamily="34" charset="0"/>
                        </a:rPr>
                        <a:t>21 or younger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en-US" sz="1800" b="0" i="0" u="none" strike="noStrike" cap="none" normalizeH="0" baseline="0" smtClean="0">
                          <a:ln>
                            <a:noFill/>
                          </a:ln>
                          <a:solidFill>
                            <a:schemeClr val="tx1"/>
                          </a:solidFill>
                          <a:effectLst/>
                          <a:latin typeface="Lucida Sans Unicode" pitchFamily="34" charset="0"/>
                        </a:rPr>
                        <a:t>20 or younger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20763">
                <a:tc>
                  <a:txBody>
                    <a:bodyPr/>
                    <a:lstStyle/>
                    <a:p>
                      <a:pPr marL="0"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en-US" sz="1800" b="0" i="0" u="none" strike="noStrike" cap="none" normalizeH="0" baseline="0" smtClean="0">
                          <a:ln>
                            <a:noFill/>
                          </a:ln>
                          <a:solidFill>
                            <a:schemeClr val="tx1"/>
                          </a:solidFill>
                          <a:effectLst/>
                          <a:latin typeface="Lucida Sans Unicode" pitchFamily="34" charset="0"/>
                        </a:rPr>
                        <a:t>Non-union with separate epiphysis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en-US" sz="1800" b="0" i="0" u="none" strike="noStrike" cap="none" normalizeH="0" baseline="0" smtClean="0">
                          <a:ln>
                            <a:noFill/>
                          </a:ln>
                          <a:solidFill>
                            <a:schemeClr val="tx1"/>
                          </a:solidFill>
                          <a:effectLst/>
                          <a:latin typeface="Lucida Sans Unicode" pitchFamily="34" charset="0"/>
                        </a:rPr>
                        <a:t>16-21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en-US" sz="1800" b="0" i="0" u="none" strike="noStrike" cap="none" normalizeH="0" baseline="0" smtClean="0">
                          <a:ln>
                            <a:noFill/>
                          </a:ln>
                          <a:solidFill>
                            <a:schemeClr val="tx1"/>
                          </a:solidFill>
                          <a:effectLst/>
                          <a:latin typeface="Lucida Sans Unicode" pitchFamily="34" charset="0"/>
                        </a:rPr>
                        <a:t>17-20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35013">
                <a:tc>
                  <a:txBody>
                    <a:bodyPr/>
                    <a:lstStyle/>
                    <a:p>
                      <a:pPr marL="0"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en-US" sz="1800" b="0" i="0" u="none" strike="noStrike" cap="none" normalizeH="0" baseline="0" smtClean="0">
                          <a:ln>
                            <a:noFill/>
                          </a:ln>
                          <a:solidFill>
                            <a:schemeClr val="tx1"/>
                          </a:solidFill>
                          <a:effectLst/>
                          <a:latin typeface="Lucida Sans Unicode" pitchFamily="34" charset="0"/>
                        </a:rPr>
                        <a:t>Partial union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en-US" sz="1800" b="0" i="0" u="none" strike="noStrike" cap="none" normalizeH="0" baseline="0" smtClean="0">
                          <a:ln>
                            <a:noFill/>
                          </a:ln>
                          <a:solidFill>
                            <a:schemeClr val="tx1"/>
                          </a:solidFill>
                          <a:effectLst/>
                          <a:latin typeface="Lucida Sans Unicode" pitchFamily="34" charset="0"/>
                        </a:rPr>
                        <a:t>17-30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en-US" sz="1800" b="0" i="0" u="none" strike="noStrike" cap="none" normalizeH="0" baseline="0" smtClean="0">
                          <a:ln>
                            <a:noFill/>
                          </a:ln>
                          <a:solidFill>
                            <a:schemeClr val="tx1"/>
                          </a:solidFill>
                          <a:effectLst/>
                          <a:latin typeface="Lucida Sans Unicode" pitchFamily="34" charset="0"/>
                        </a:rPr>
                        <a:t>17-33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28663">
                <a:tc>
                  <a:txBody>
                    <a:bodyPr/>
                    <a:lstStyle/>
                    <a:p>
                      <a:pPr marL="0"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en-US" sz="1800" b="0" i="0" u="none" strike="noStrike" cap="none" normalizeH="0" baseline="0" smtClean="0">
                          <a:ln>
                            <a:noFill/>
                          </a:ln>
                          <a:solidFill>
                            <a:schemeClr val="tx1"/>
                          </a:solidFill>
                          <a:effectLst/>
                          <a:latin typeface="Lucida Sans Unicode" pitchFamily="34" charset="0"/>
                        </a:rPr>
                        <a:t>Complete union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en-US" sz="1800" b="0" i="0" u="none" strike="noStrike" cap="none" normalizeH="0" baseline="0" smtClean="0">
                          <a:ln>
                            <a:noFill/>
                          </a:ln>
                          <a:solidFill>
                            <a:schemeClr val="tx1"/>
                          </a:solidFill>
                          <a:effectLst/>
                          <a:latin typeface="Lucida Sans Unicode" pitchFamily="34" charset="0"/>
                        </a:rPr>
                        <a:t>21 or older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en-US" sz="1800" b="0" i="0" u="none" strike="noStrike" cap="none" normalizeH="0" baseline="0" smtClean="0">
                          <a:ln>
                            <a:noFill/>
                          </a:ln>
                          <a:solidFill>
                            <a:schemeClr val="tx1"/>
                          </a:solidFill>
                          <a:effectLst/>
                          <a:latin typeface="Lucida Sans Unicode" pitchFamily="34" charset="0"/>
                        </a:rPr>
                        <a:t>20 or older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7346" name="Rectangle 2"/>
          <p:cNvSpPr>
            <a:spLocks noGrp="1"/>
          </p:cNvSpPr>
          <p:nvPr>
            <p:ph type="title"/>
          </p:nvPr>
        </p:nvSpPr>
        <p:spPr bwMode="auto">
          <a:xfrm>
            <a:off x="533400" y="533400"/>
            <a:ext cx="8305800" cy="1143000"/>
          </a:xfrm>
        </p:spPr>
        <p:txBody>
          <a:bodyPr wrap="square" lIns="91440" tIns="45720" rIns="91440" bIns="45720" numCol="1" anchorCtr="0" compatLnSpc="1">
            <a:prstTxWarp prst="textNoShape">
              <a:avLst/>
            </a:prstTxWarp>
          </a:bodyPr>
          <a:lstStyle/>
          <a:p>
            <a:pPr>
              <a:defRPr/>
            </a:pPr>
            <a:r>
              <a:rPr lang="en-US" sz="2900" b="0" smtClean="0">
                <a:effectLst/>
                <a:latin typeface="Arial Black" pitchFamily="34" charset="0"/>
              </a:rPr>
              <a:t>Age Determination Using Epiphysis</a:t>
            </a:r>
          </a:p>
        </p:txBody>
      </p:sp>
      <p:graphicFrame>
        <p:nvGraphicFramePr>
          <p:cNvPr id="57347" name="Group 3"/>
          <p:cNvGraphicFramePr>
            <a:graphicFrameLocks noGrp="1"/>
          </p:cNvGraphicFramePr>
          <p:nvPr/>
        </p:nvGraphicFramePr>
        <p:xfrm>
          <a:off x="533400" y="2057400"/>
          <a:ext cx="8067675" cy="4010025"/>
        </p:xfrm>
        <a:graphic>
          <a:graphicData uri="http://schemas.openxmlformats.org/drawingml/2006/table">
            <a:tbl>
              <a:tblPr/>
              <a:tblGrid>
                <a:gridCol w="3146425"/>
                <a:gridCol w="2500313"/>
                <a:gridCol w="2420937"/>
              </a:tblGrid>
              <a:tr h="1038225">
                <a:tc>
                  <a:txBody>
                    <a:bodyPr/>
                    <a:lstStyle/>
                    <a:p>
                      <a:pPr marL="0" marR="0" lvl="0" indent="0" algn="l" defTabSz="914400" rtl="0" eaLnBrk="0" fontAlgn="base" latinLnBrk="0" hangingPunct="0">
                        <a:lnSpc>
                          <a:spcPct val="100000"/>
                        </a:lnSpc>
                        <a:spcBef>
                          <a:spcPct val="0"/>
                        </a:spcBef>
                        <a:spcAft>
                          <a:spcPct val="0"/>
                        </a:spcAft>
                        <a:buClr>
                          <a:schemeClr val="accent1"/>
                        </a:buClr>
                        <a:buSzPct val="68000"/>
                        <a:buFont typeface="Wingdings 3" pitchFamily="18" charset="2"/>
                        <a:buNone/>
                        <a:tabLst/>
                      </a:pPr>
                      <a:r>
                        <a:rPr kumimoji="0" lang="en-US" sz="2300" b="0" i="0" u="none" strike="noStrike" cap="none" normalizeH="0" baseline="0" smtClean="0">
                          <a:ln>
                            <a:noFill/>
                          </a:ln>
                          <a:solidFill>
                            <a:schemeClr val="tx1"/>
                          </a:solidFill>
                          <a:effectLst/>
                          <a:latin typeface="Lucida Sans Unicode" pitchFamily="34" charset="0"/>
                        </a:rPr>
                        <a:t>Stage of Union</a:t>
                      </a:r>
                    </a:p>
                    <a:p>
                      <a:pPr marL="0" marR="0" lvl="0" indent="0" algn="l" defTabSz="914400" rtl="0" eaLnBrk="0" fontAlgn="base" latinLnBrk="0" hangingPunct="0">
                        <a:lnSpc>
                          <a:spcPct val="100000"/>
                        </a:lnSpc>
                        <a:spcBef>
                          <a:spcPct val="0"/>
                        </a:spcBef>
                        <a:spcAft>
                          <a:spcPct val="0"/>
                        </a:spcAft>
                        <a:buClr>
                          <a:schemeClr val="accent1"/>
                        </a:buClr>
                        <a:buSzPct val="68000"/>
                        <a:buFont typeface="Wingdings 3" pitchFamily="18" charset="2"/>
                        <a:buNone/>
                        <a:tabLst/>
                      </a:pPr>
                      <a:r>
                        <a:rPr kumimoji="0" lang="en-US" sz="2300" b="0" i="0" u="none" strike="noStrike" cap="none" normalizeH="0" baseline="0" smtClean="0">
                          <a:ln>
                            <a:noFill/>
                          </a:ln>
                          <a:solidFill>
                            <a:schemeClr val="tx1"/>
                          </a:solidFill>
                          <a:effectLst/>
                          <a:latin typeface="Lucida Sans Unicode" pitchFamily="34" charset="0"/>
                        </a:rPr>
                        <a:t>of the Iliac Crest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en-US" sz="2300" b="0" i="0" u="none" strike="noStrike" cap="none" normalizeH="0" baseline="0" smtClean="0">
                          <a:ln>
                            <a:noFill/>
                          </a:ln>
                          <a:solidFill>
                            <a:schemeClr val="tx1"/>
                          </a:solidFill>
                          <a:effectLst/>
                          <a:latin typeface="Lucida Sans Unicode" pitchFamily="34" charset="0"/>
                        </a:rPr>
                        <a:t>Male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en-US" sz="2300" b="0" i="0" u="none" strike="noStrike" cap="none" normalizeH="0" baseline="0" smtClean="0">
                          <a:ln>
                            <a:noFill/>
                          </a:ln>
                          <a:solidFill>
                            <a:schemeClr val="tx1"/>
                          </a:solidFill>
                          <a:effectLst/>
                          <a:latin typeface="Lucida Sans Unicode" pitchFamily="34" charset="0"/>
                        </a:rPr>
                        <a:t>Female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69938">
                <a:tc>
                  <a:txBody>
                    <a:bodyPr/>
                    <a:lstStyle/>
                    <a:p>
                      <a:pPr marL="0"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en-US" sz="1800" b="0" i="0" u="none" strike="noStrike" cap="none" normalizeH="0" baseline="0" smtClean="0">
                          <a:ln>
                            <a:noFill/>
                          </a:ln>
                          <a:solidFill>
                            <a:schemeClr val="tx1"/>
                          </a:solidFill>
                          <a:effectLst/>
                          <a:latin typeface="Lucida Sans Unicode" pitchFamily="34" charset="0"/>
                        </a:rPr>
                        <a:t>Non-union without separate epiphysis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en-US" sz="1800" b="0" i="0" u="none" strike="noStrike" cap="none" normalizeH="0" baseline="0" smtClean="0">
                          <a:ln>
                            <a:noFill/>
                          </a:ln>
                          <a:solidFill>
                            <a:schemeClr val="tx1"/>
                          </a:solidFill>
                          <a:effectLst/>
                          <a:latin typeface="Lucida Sans Unicode" pitchFamily="34" charset="0"/>
                        </a:rPr>
                        <a:t>16 or younger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en-US" sz="1800" b="0" i="0" u="none" strike="noStrike" cap="none" normalizeH="0" baseline="0" smtClean="0">
                          <a:ln>
                            <a:noFill/>
                          </a:ln>
                          <a:solidFill>
                            <a:schemeClr val="tx1"/>
                          </a:solidFill>
                          <a:effectLst/>
                          <a:latin typeface="Lucida Sans Unicode" pitchFamily="34" charset="0"/>
                        </a:rPr>
                        <a:t>11 or younger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4875">
                <a:tc>
                  <a:txBody>
                    <a:bodyPr/>
                    <a:lstStyle/>
                    <a:p>
                      <a:pPr marL="0"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en-US" sz="1800" b="0" i="0" u="none" strike="noStrike" cap="none" normalizeH="0" baseline="0" smtClean="0">
                          <a:ln>
                            <a:noFill/>
                          </a:ln>
                          <a:solidFill>
                            <a:schemeClr val="tx1"/>
                          </a:solidFill>
                          <a:effectLst/>
                          <a:latin typeface="Lucida Sans Unicode" pitchFamily="34" charset="0"/>
                        </a:rPr>
                        <a:t>Non-union with separate epiphysis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en-US" sz="1800" b="0" i="0" u="none" strike="noStrike" cap="none" normalizeH="0" baseline="0" smtClean="0">
                          <a:ln>
                            <a:noFill/>
                          </a:ln>
                          <a:solidFill>
                            <a:schemeClr val="tx1"/>
                          </a:solidFill>
                          <a:effectLst/>
                          <a:latin typeface="Lucida Sans Unicode" pitchFamily="34" charset="0"/>
                        </a:rPr>
                        <a:t>13-19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en-US" sz="1800" b="0" i="0" u="none" strike="noStrike" cap="none" normalizeH="0" baseline="0" smtClean="0">
                          <a:ln>
                            <a:noFill/>
                          </a:ln>
                          <a:solidFill>
                            <a:schemeClr val="tx1"/>
                          </a:solidFill>
                          <a:effectLst/>
                          <a:latin typeface="Lucida Sans Unicode" pitchFamily="34" charset="0"/>
                        </a:rPr>
                        <a:t>14-15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50875">
                <a:tc>
                  <a:txBody>
                    <a:bodyPr/>
                    <a:lstStyle/>
                    <a:p>
                      <a:pPr marL="0"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en-US" sz="1800" b="0" i="0" u="none" strike="noStrike" cap="none" normalizeH="0" baseline="0" smtClean="0">
                          <a:ln>
                            <a:noFill/>
                          </a:ln>
                          <a:solidFill>
                            <a:schemeClr val="tx1"/>
                          </a:solidFill>
                          <a:effectLst/>
                          <a:latin typeface="Lucida Sans Unicode" pitchFamily="34" charset="0"/>
                        </a:rPr>
                        <a:t>Partial union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en-US" sz="1800" b="0" i="0" u="none" strike="noStrike" cap="none" normalizeH="0" baseline="0" smtClean="0">
                          <a:ln>
                            <a:noFill/>
                          </a:ln>
                          <a:solidFill>
                            <a:schemeClr val="tx1"/>
                          </a:solidFill>
                          <a:effectLst/>
                          <a:latin typeface="Lucida Sans Unicode" pitchFamily="34" charset="0"/>
                        </a:rPr>
                        <a:t>14-23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en-US" sz="1800" b="0" i="0" u="none" strike="noStrike" cap="none" normalizeH="0" baseline="0" smtClean="0">
                          <a:ln>
                            <a:noFill/>
                          </a:ln>
                          <a:solidFill>
                            <a:schemeClr val="tx1"/>
                          </a:solidFill>
                          <a:effectLst/>
                          <a:latin typeface="Lucida Sans Unicode" pitchFamily="34" charset="0"/>
                        </a:rPr>
                        <a:t>14-23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6113">
                <a:tc>
                  <a:txBody>
                    <a:bodyPr/>
                    <a:lstStyle/>
                    <a:p>
                      <a:pPr marL="0"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en-US" sz="1800" b="0" i="0" u="none" strike="noStrike" cap="none" normalizeH="0" baseline="0" smtClean="0">
                          <a:ln>
                            <a:noFill/>
                          </a:ln>
                          <a:solidFill>
                            <a:schemeClr val="tx1"/>
                          </a:solidFill>
                          <a:effectLst/>
                          <a:latin typeface="Lucida Sans Unicode" pitchFamily="34" charset="0"/>
                        </a:rPr>
                        <a:t>Complete union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en-US" sz="1800" b="0" i="0" u="none" strike="noStrike" cap="none" normalizeH="0" baseline="0" smtClean="0">
                          <a:ln>
                            <a:noFill/>
                          </a:ln>
                          <a:solidFill>
                            <a:schemeClr val="tx1"/>
                          </a:solidFill>
                          <a:effectLst/>
                          <a:latin typeface="Lucida Sans Unicode" pitchFamily="34" charset="0"/>
                        </a:rPr>
                        <a:t>17 or older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en-US" sz="1800" b="0" i="0" u="none" strike="noStrike" cap="none" normalizeH="0" baseline="0" smtClean="0">
                          <a:ln>
                            <a:noFill/>
                          </a:ln>
                          <a:solidFill>
                            <a:schemeClr val="tx1"/>
                          </a:solidFill>
                          <a:effectLst/>
                          <a:latin typeface="Lucida Sans Unicode" pitchFamily="34" charset="0"/>
                        </a:rPr>
                        <a:t>18 or older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p:cNvSpPr>
          <p:nvPr>
            <p:ph type="title"/>
          </p:nvPr>
        </p:nvSpPr>
        <p:spPr bwMode="auto">
          <a:xfrm>
            <a:off x="2971800" y="533400"/>
            <a:ext cx="5867400" cy="1143000"/>
          </a:xfrm>
        </p:spPr>
        <p:txBody>
          <a:bodyPr wrap="square" lIns="91440" tIns="45720" rIns="91440" bIns="45720" numCol="1" anchorCtr="0" compatLnSpc="1">
            <a:prstTxWarp prst="textNoShape">
              <a:avLst/>
            </a:prstTxWarp>
          </a:bodyPr>
          <a:lstStyle/>
          <a:p>
            <a:pPr>
              <a:defRPr/>
            </a:pPr>
            <a:r>
              <a:rPr lang="en-US" sz="2900" b="0" smtClean="0">
                <a:effectLst/>
                <a:latin typeface="Arial Black" pitchFamily="34" charset="0"/>
              </a:rPr>
              <a:t>Gender Differences in Bones</a:t>
            </a:r>
          </a:p>
        </p:txBody>
      </p:sp>
      <p:sp>
        <p:nvSpPr>
          <p:cNvPr id="41986" name="Rectangle 3"/>
          <p:cNvSpPr>
            <a:spLocks noGrp="1"/>
          </p:cNvSpPr>
          <p:nvPr>
            <p:ph type="body" sz="half" idx="1"/>
          </p:nvPr>
        </p:nvSpPr>
        <p:spPr>
          <a:xfrm>
            <a:off x="457200" y="1481138"/>
            <a:ext cx="8229600" cy="2179637"/>
          </a:xfrm>
        </p:spPr>
        <p:txBody>
          <a:bodyPr/>
          <a:lstStyle/>
          <a:p>
            <a:pPr>
              <a:buFont typeface="Wingdings 3" pitchFamily="18" charset="2"/>
              <a:buNone/>
            </a:pPr>
            <a:r>
              <a:rPr lang="en-US" sz="2300" smtClean="0">
                <a:latin typeface="Arial" charset="0"/>
              </a:rPr>
              <a:t>	The pelvis of the female is wider. Males have a narrow subpubic angle </a:t>
            </a:r>
            <a:r>
              <a:rPr lang="en-US" sz="2300" smtClean="0">
                <a:solidFill>
                  <a:schemeClr val="tx2"/>
                </a:solidFill>
                <a:latin typeface="Arial" charset="0"/>
              </a:rPr>
              <a:t>(A)</a:t>
            </a:r>
            <a:r>
              <a:rPr lang="en-US" sz="2300" smtClean="0">
                <a:latin typeface="Arial" charset="0"/>
              </a:rPr>
              <a:t> and a narrow pubic body </a:t>
            </a:r>
            <a:r>
              <a:rPr lang="en-US" sz="2300" smtClean="0">
                <a:solidFill>
                  <a:schemeClr val="tx2"/>
                </a:solidFill>
                <a:latin typeface="Arial" charset="0"/>
              </a:rPr>
              <a:t>(B).</a:t>
            </a:r>
            <a:endParaRPr lang="en-US" sz="2300" smtClean="0">
              <a:latin typeface="Arial" charset="0"/>
            </a:endParaRPr>
          </a:p>
          <a:p>
            <a:endParaRPr lang="en-US" sz="2300" smtClean="0">
              <a:latin typeface="Arial" charset="0"/>
            </a:endParaRPr>
          </a:p>
        </p:txBody>
      </p:sp>
      <p:pic>
        <p:nvPicPr>
          <p:cNvPr id="41987" name="Picture 4"/>
          <p:cNvPicPr>
            <a:picLocks noChangeAspect="1" noChangeArrowheads="1"/>
          </p:cNvPicPr>
          <p:nvPr>
            <p:ph sz="half" idx="2"/>
          </p:nvPr>
        </p:nvPicPr>
        <p:blipFill>
          <a:blip r:embed="rId2"/>
          <a:srcRect/>
          <a:stretch>
            <a:fillRect/>
          </a:stretch>
        </p:blipFill>
        <p:spPr>
          <a:xfrm>
            <a:off x="2878138" y="3157538"/>
            <a:ext cx="3429000" cy="2849562"/>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ChangeArrowheads="1"/>
          </p:cNvSpPr>
          <p:nvPr/>
        </p:nvSpPr>
        <p:spPr bwMode="auto">
          <a:xfrm>
            <a:off x="0" y="536575"/>
            <a:ext cx="9144000" cy="457200"/>
          </a:xfrm>
          <a:prstGeom prst="rect">
            <a:avLst/>
          </a:prstGeom>
          <a:noFill/>
          <a:ln w="12700" cap="sq">
            <a:noFill/>
            <a:miter lim="800000"/>
            <a:headEnd type="none" w="sm" len="sm"/>
            <a:tailEnd type="none" w="sm" len="sm"/>
          </a:ln>
        </p:spPr>
        <p:txBody>
          <a:bodyPr anchor="ctr"/>
          <a:lstStyle/>
          <a:p>
            <a:pPr eaLnBrk="0" hangingPunct="0"/>
            <a:r>
              <a:rPr lang="en-US" sz="3300">
                <a:solidFill>
                  <a:schemeClr val="tx2"/>
                </a:solidFill>
                <a:latin typeface="Arial Black" pitchFamily="34" charset="0"/>
              </a:rPr>
              <a:t>Male   </a:t>
            </a:r>
            <a:r>
              <a:rPr lang="en-US" sz="4100" b="1">
                <a:solidFill>
                  <a:schemeClr val="tx2"/>
                </a:solidFill>
                <a:latin typeface="Lucida Sans Unicode" pitchFamily="34" charset="0"/>
              </a:rPr>
              <a:t>		   </a:t>
            </a:r>
            <a:r>
              <a:rPr lang="en-US" sz="3300">
                <a:solidFill>
                  <a:schemeClr val="tx2"/>
                </a:solidFill>
                <a:latin typeface="Arial Black" pitchFamily="34" charset="0"/>
              </a:rPr>
              <a:t>Female</a:t>
            </a:r>
            <a:r>
              <a:rPr lang="en-US" sz="4100" b="1">
                <a:solidFill>
                  <a:schemeClr val="tx2"/>
                </a:solidFill>
                <a:latin typeface="Lucida Sans Unicode" pitchFamily="34" charset="0"/>
              </a:rPr>
              <a:t>  </a:t>
            </a:r>
          </a:p>
        </p:txBody>
      </p:sp>
      <p:pic>
        <p:nvPicPr>
          <p:cNvPr id="43010" name="Picture 3"/>
          <p:cNvPicPr>
            <a:picLocks noChangeAspect="1" noChangeArrowheads="1"/>
          </p:cNvPicPr>
          <p:nvPr/>
        </p:nvPicPr>
        <p:blipFill>
          <a:blip r:embed="rId2"/>
          <a:srcRect/>
          <a:stretch>
            <a:fillRect/>
          </a:stretch>
        </p:blipFill>
        <p:spPr bwMode="auto">
          <a:xfrm>
            <a:off x="5105400" y="1143000"/>
            <a:ext cx="3733800" cy="2981325"/>
          </a:xfrm>
          <a:prstGeom prst="rect">
            <a:avLst/>
          </a:prstGeom>
          <a:noFill/>
          <a:ln w="12700" cap="sq">
            <a:noFill/>
            <a:miter lim="800000"/>
            <a:headEnd type="none" w="sm" len="sm"/>
            <a:tailEnd type="none" w="sm" len="sm"/>
          </a:ln>
        </p:spPr>
      </p:pic>
      <p:pic>
        <p:nvPicPr>
          <p:cNvPr id="43011" name="Picture 4"/>
          <p:cNvPicPr>
            <a:picLocks noChangeAspect="1" noChangeArrowheads="1"/>
          </p:cNvPicPr>
          <p:nvPr/>
        </p:nvPicPr>
        <p:blipFill>
          <a:blip r:embed="rId3"/>
          <a:srcRect/>
          <a:stretch>
            <a:fillRect/>
          </a:stretch>
        </p:blipFill>
        <p:spPr bwMode="auto">
          <a:xfrm>
            <a:off x="457200" y="1146175"/>
            <a:ext cx="3733800" cy="2897188"/>
          </a:xfrm>
          <a:prstGeom prst="rect">
            <a:avLst/>
          </a:prstGeom>
          <a:noFill/>
          <a:ln w="9525">
            <a:noFill/>
            <a:miter lim="800000"/>
            <a:headEnd/>
            <a:tailEnd/>
          </a:ln>
        </p:spPr>
      </p:pic>
      <p:pic>
        <p:nvPicPr>
          <p:cNvPr id="43012" name="Picture 5"/>
          <p:cNvPicPr>
            <a:picLocks noChangeAspect="1" noChangeArrowheads="1"/>
          </p:cNvPicPr>
          <p:nvPr/>
        </p:nvPicPr>
        <p:blipFill>
          <a:blip r:embed="rId4"/>
          <a:srcRect/>
          <a:stretch>
            <a:fillRect/>
          </a:stretch>
        </p:blipFill>
        <p:spPr bwMode="auto">
          <a:xfrm>
            <a:off x="5029200" y="4346575"/>
            <a:ext cx="3962400" cy="2143125"/>
          </a:xfrm>
          <a:prstGeom prst="rect">
            <a:avLst/>
          </a:prstGeom>
          <a:noFill/>
          <a:ln w="9525">
            <a:noFill/>
            <a:miter lim="800000"/>
            <a:headEnd/>
            <a:tailEnd/>
          </a:ln>
        </p:spPr>
      </p:pic>
      <p:pic>
        <p:nvPicPr>
          <p:cNvPr id="43013" name="Picture 6"/>
          <p:cNvPicPr>
            <a:picLocks noChangeAspect="1" noChangeArrowheads="1"/>
          </p:cNvPicPr>
          <p:nvPr/>
        </p:nvPicPr>
        <p:blipFill>
          <a:blip r:embed="rId5"/>
          <a:srcRect/>
          <a:stretch>
            <a:fillRect/>
          </a:stretch>
        </p:blipFill>
        <p:spPr bwMode="auto">
          <a:xfrm>
            <a:off x="609600" y="4346575"/>
            <a:ext cx="3505200" cy="2090738"/>
          </a:xfrm>
          <a:prstGeom prst="rect">
            <a:avLst/>
          </a:prstGeom>
          <a:noFill/>
          <a:ln w="9525">
            <a:noFill/>
            <a:miter lim="800000"/>
            <a:headEnd/>
            <a:tailEnd/>
          </a:ln>
        </p:spPr>
      </p:pic>
      <p:sp>
        <p:nvSpPr>
          <p:cNvPr id="43014" name="Line 7"/>
          <p:cNvSpPr>
            <a:spLocks noChangeShapeType="1"/>
          </p:cNvSpPr>
          <p:nvPr/>
        </p:nvSpPr>
        <p:spPr bwMode="auto">
          <a:xfrm>
            <a:off x="5257800" y="2517775"/>
            <a:ext cx="3352800" cy="1588"/>
          </a:xfrm>
          <a:prstGeom prst="line">
            <a:avLst/>
          </a:prstGeom>
          <a:noFill/>
          <a:ln w="38100" cap="sq">
            <a:solidFill>
              <a:schemeClr val="tx1"/>
            </a:solidFill>
            <a:round/>
            <a:headEnd type="triangle" w="med" len="med"/>
            <a:tailEnd type="triangle" w="med" len="med"/>
          </a:ln>
        </p:spPr>
        <p:txBody>
          <a:bodyPr wrap="none" anchor="ctr"/>
          <a:lstStyle/>
          <a:p>
            <a:endParaRPr lang="en-US"/>
          </a:p>
        </p:txBody>
      </p:sp>
      <p:sp>
        <p:nvSpPr>
          <p:cNvPr id="43015" name="Line 8"/>
          <p:cNvSpPr>
            <a:spLocks noChangeShapeType="1"/>
          </p:cNvSpPr>
          <p:nvPr/>
        </p:nvSpPr>
        <p:spPr bwMode="auto">
          <a:xfrm>
            <a:off x="609600" y="2289175"/>
            <a:ext cx="3276600" cy="1588"/>
          </a:xfrm>
          <a:prstGeom prst="line">
            <a:avLst/>
          </a:prstGeom>
          <a:noFill/>
          <a:ln w="38100" cap="sq">
            <a:solidFill>
              <a:schemeClr val="tx1"/>
            </a:solidFill>
            <a:round/>
            <a:headEnd type="triangle" w="med" len="med"/>
            <a:tailEnd type="triangle" w="med" len="med"/>
          </a:ln>
        </p:spPr>
        <p:txBody>
          <a:bodyPr wrap="none" anchor="ctr"/>
          <a:lstStyle/>
          <a:p>
            <a:endParaRPr lang="en-US"/>
          </a:p>
        </p:txBody>
      </p:sp>
      <p:sp>
        <p:nvSpPr>
          <p:cNvPr id="43016" name="Line 9"/>
          <p:cNvSpPr>
            <a:spLocks noChangeShapeType="1"/>
          </p:cNvSpPr>
          <p:nvPr/>
        </p:nvSpPr>
        <p:spPr bwMode="auto">
          <a:xfrm>
            <a:off x="6248400" y="2974975"/>
            <a:ext cx="1371600" cy="1588"/>
          </a:xfrm>
          <a:prstGeom prst="line">
            <a:avLst/>
          </a:prstGeom>
          <a:noFill/>
          <a:ln w="38100" cap="sq">
            <a:solidFill>
              <a:schemeClr val="tx1"/>
            </a:solidFill>
            <a:round/>
            <a:headEnd type="triangle" w="med" len="med"/>
            <a:tailEnd type="triangle" w="med" len="med"/>
          </a:ln>
        </p:spPr>
        <p:txBody>
          <a:bodyPr wrap="none" anchor="ctr"/>
          <a:lstStyle/>
          <a:p>
            <a:endParaRPr lang="en-US"/>
          </a:p>
        </p:txBody>
      </p:sp>
      <p:sp>
        <p:nvSpPr>
          <p:cNvPr id="43017" name="Line 10"/>
          <p:cNvSpPr>
            <a:spLocks noChangeShapeType="1"/>
          </p:cNvSpPr>
          <p:nvPr/>
        </p:nvSpPr>
        <p:spPr bwMode="auto">
          <a:xfrm>
            <a:off x="1676400" y="2898775"/>
            <a:ext cx="1219200" cy="1588"/>
          </a:xfrm>
          <a:prstGeom prst="line">
            <a:avLst/>
          </a:prstGeom>
          <a:noFill/>
          <a:ln w="38100" cap="sq">
            <a:solidFill>
              <a:schemeClr val="tx1"/>
            </a:solidFill>
            <a:round/>
            <a:headEnd type="triangle" w="med" len="med"/>
            <a:tailEnd type="triangle" w="med" len="med"/>
          </a:ln>
        </p:spPr>
        <p:txBody>
          <a:bodyPr wrap="none" anchor="ctr"/>
          <a:lstStyle/>
          <a:p>
            <a:endParaRPr lang="en-US"/>
          </a:p>
        </p:txBody>
      </p:sp>
      <p:sp>
        <p:nvSpPr>
          <p:cNvPr id="43018" name="Line 11"/>
          <p:cNvSpPr>
            <a:spLocks noChangeShapeType="1"/>
          </p:cNvSpPr>
          <p:nvPr/>
        </p:nvSpPr>
        <p:spPr bwMode="auto">
          <a:xfrm>
            <a:off x="1600200" y="6556375"/>
            <a:ext cx="1295400" cy="1588"/>
          </a:xfrm>
          <a:prstGeom prst="line">
            <a:avLst/>
          </a:prstGeom>
          <a:noFill/>
          <a:ln w="38100" cap="sq">
            <a:solidFill>
              <a:schemeClr val="tx1"/>
            </a:solidFill>
            <a:round/>
            <a:headEnd type="triangle" w="med" len="med"/>
            <a:tailEnd type="triangle" w="med" len="med"/>
          </a:ln>
        </p:spPr>
        <p:txBody>
          <a:bodyPr wrap="none" anchor="ctr"/>
          <a:lstStyle/>
          <a:p>
            <a:endParaRPr lang="en-US"/>
          </a:p>
        </p:txBody>
      </p:sp>
      <p:sp>
        <p:nvSpPr>
          <p:cNvPr id="43019" name="Line 12"/>
          <p:cNvSpPr>
            <a:spLocks noChangeShapeType="1"/>
          </p:cNvSpPr>
          <p:nvPr/>
        </p:nvSpPr>
        <p:spPr bwMode="auto">
          <a:xfrm>
            <a:off x="6019800" y="6556375"/>
            <a:ext cx="1981200" cy="1588"/>
          </a:xfrm>
          <a:prstGeom prst="line">
            <a:avLst/>
          </a:prstGeom>
          <a:noFill/>
          <a:ln w="38100" cap="sq">
            <a:solidFill>
              <a:schemeClr val="tx1"/>
            </a:solidFill>
            <a:round/>
            <a:headEnd type="triangle" w="med" len="med"/>
            <a:tailEnd type="triangle" w="med" len="med"/>
          </a:ln>
        </p:spPr>
        <p:txBody>
          <a:bodyPr wrap="none" anchor="ctr"/>
          <a:lstStyle/>
          <a:p>
            <a:endParaRPr lang="en-US"/>
          </a:p>
        </p:txBody>
      </p:sp>
      <p:sp>
        <p:nvSpPr>
          <p:cNvPr id="43020" name="Text Box 13"/>
          <p:cNvSpPr txBox="1">
            <a:spLocks noChangeArrowheads="1"/>
          </p:cNvSpPr>
          <p:nvPr/>
        </p:nvSpPr>
        <p:spPr bwMode="auto">
          <a:xfrm>
            <a:off x="3413125" y="6402388"/>
            <a:ext cx="2439988" cy="457200"/>
          </a:xfrm>
          <a:prstGeom prst="rect">
            <a:avLst/>
          </a:prstGeom>
          <a:noFill/>
          <a:ln w="12700" cap="sq">
            <a:noFill/>
            <a:miter lim="800000"/>
            <a:headEnd type="none" w="sm" len="sm"/>
            <a:tailEnd type="none" w="sm" len="sm"/>
          </a:ln>
        </p:spPr>
        <p:txBody>
          <a:bodyPr wrap="none">
            <a:spAutoFit/>
          </a:bodyPr>
          <a:lstStyle/>
          <a:p>
            <a:pPr eaLnBrk="0" hangingPunct="0"/>
            <a:r>
              <a:rPr lang="en-US" sz="2400"/>
              <a:t>Sub Pubic Angle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p:cNvSpPr>
          <p:nvPr>
            <p:ph type="title"/>
          </p:nvPr>
        </p:nvSpPr>
        <p:spPr bwMode="auto">
          <a:xfrm>
            <a:off x="2667000" y="533400"/>
            <a:ext cx="6477000" cy="1143000"/>
          </a:xfrm>
        </p:spPr>
        <p:txBody>
          <a:bodyPr wrap="square" lIns="91440" tIns="45720" rIns="91440" bIns="45720" numCol="1" anchorCtr="0" compatLnSpc="1">
            <a:prstTxWarp prst="textNoShape">
              <a:avLst/>
            </a:prstTxWarp>
          </a:bodyPr>
          <a:lstStyle/>
          <a:p>
            <a:pPr>
              <a:defRPr/>
            </a:pPr>
            <a:r>
              <a:rPr lang="en-US" smtClean="0">
                <a:effectLst/>
              </a:rPr>
              <a:t> </a:t>
            </a:r>
            <a:r>
              <a:rPr lang="en-US" sz="3300" b="0" smtClean="0">
                <a:effectLst/>
                <a:latin typeface="Arial Black" pitchFamily="34" charset="0"/>
              </a:rPr>
              <a:t>Gender Differences</a:t>
            </a:r>
            <a:r>
              <a:rPr lang="en-US" smtClean="0">
                <a:effectLst/>
              </a:rPr>
              <a:t> </a:t>
            </a:r>
          </a:p>
        </p:txBody>
      </p:sp>
      <p:sp>
        <p:nvSpPr>
          <p:cNvPr id="44034" name="Rectangle 3"/>
          <p:cNvSpPr>
            <a:spLocks noGrp="1"/>
          </p:cNvSpPr>
          <p:nvPr>
            <p:ph type="body" sz="half" idx="1"/>
          </p:nvPr>
        </p:nvSpPr>
        <p:spPr>
          <a:xfrm>
            <a:off x="0" y="2362200"/>
            <a:ext cx="4800600" cy="4038600"/>
          </a:xfrm>
        </p:spPr>
        <p:txBody>
          <a:bodyPr/>
          <a:lstStyle/>
          <a:p>
            <a:pPr>
              <a:buFont typeface="Wingdings 3" pitchFamily="18" charset="2"/>
              <a:buNone/>
            </a:pPr>
            <a:r>
              <a:rPr lang="en-US" sz="2300" smtClean="0">
                <a:latin typeface="Arial" charset="0"/>
              </a:rPr>
              <a:t>	The ribcage and shoulders of males are generally wider and larger than that of females. In addition, about one person in twenty has an extra rib. This is more common in males than in females.</a:t>
            </a:r>
          </a:p>
          <a:p>
            <a:pPr>
              <a:lnSpc>
                <a:spcPct val="90000"/>
              </a:lnSpc>
            </a:pPr>
            <a:endParaRPr lang="en-US" sz="2300" smtClean="0">
              <a:latin typeface="Arial" charset="0"/>
            </a:endParaRPr>
          </a:p>
        </p:txBody>
      </p:sp>
      <p:pic>
        <p:nvPicPr>
          <p:cNvPr id="44035" name="Picture 4"/>
          <p:cNvPicPr>
            <a:picLocks noChangeAspect="1" noChangeArrowheads="1"/>
          </p:cNvPicPr>
          <p:nvPr>
            <p:ph sz="half" idx="2"/>
          </p:nvPr>
        </p:nvPicPr>
        <p:blipFill>
          <a:blip r:embed="rId2"/>
          <a:srcRect/>
          <a:stretch>
            <a:fillRect/>
          </a:stretch>
        </p:blipFill>
        <p:spPr>
          <a:xfrm>
            <a:off x="5137150" y="1816100"/>
            <a:ext cx="2957513" cy="3687763"/>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p:cNvSpPr>
          <p:nvPr>
            <p:ph type="title"/>
          </p:nvPr>
        </p:nvSpPr>
        <p:spPr bwMode="auto">
          <a:xfrm>
            <a:off x="2743200" y="533400"/>
            <a:ext cx="6400800" cy="1143000"/>
          </a:xfrm>
        </p:spPr>
        <p:txBody>
          <a:bodyPr wrap="square" lIns="91440" tIns="45720" rIns="91440" bIns="45720" numCol="1" anchorCtr="0" compatLnSpc="1">
            <a:prstTxWarp prst="textNoShape">
              <a:avLst/>
            </a:prstTxWarp>
          </a:bodyPr>
          <a:lstStyle/>
          <a:p>
            <a:pPr>
              <a:defRPr/>
            </a:pPr>
            <a:r>
              <a:rPr lang="en-US" sz="3300" b="0" smtClean="0">
                <a:effectLst/>
                <a:latin typeface="Arial Black" pitchFamily="34" charset="0"/>
              </a:rPr>
              <a:t>Gender Differences</a:t>
            </a:r>
          </a:p>
        </p:txBody>
      </p:sp>
      <p:sp>
        <p:nvSpPr>
          <p:cNvPr id="45058" name="Rectangle 3"/>
          <p:cNvSpPr>
            <a:spLocks noGrp="1"/>
          </p:cNvSpPr>
          <p:nvPr>
            <p:ph type="body" sz="half" idx="1"/>
          </p:nvPr>
        </p:nvSpPr>
        <p:spPr>
          <a:xfrm>
            <a:off x="381000" y="2286000"/>
            <a:ext cx="8153400" cy="1752600"/>
          </a:xfrm>
        </p:spPr>
        <p:txBody>
          <a:bodyPr/>
          <a:lstStyle/>
          <a:p>
            <a:pPr>
              <a:buFont typeface="Wingdings 3" pitchFamily="18" charset="2"/>
              <a:buNone/>
            </a:pPr>
            <a:r>
              <a:rPr lang="en-US" sz="2100" smtClean="0">
                <a:latin typeface="Arial" charset="0"/>
              </a:rPr>
              <a:t>	In males the index finger is sometimes shorter than the third finger. In females, the first finger is sometimes longer than the third finger. This is not often used as an indicator of gender as there are many exceptions.</a:t>
            </a:r>
          </a:p>
          <a:p>
            <a:pPr>
              <a:lnSpc>
                <a:spcPct val="90000"/>
              </a:lnSpc>
            </a:pPr>
            <a:endParaRPr lang="en-US" sz="2100" smtClean="0">
              <a:latin typeface="Arial" charset="0"/>
            </a:endParaRPr>
          </a:p>
        </p:txBody>
      </p:sp>
      <p:pic>
        <p:nvPicPr>
          <p:cNvPr id="45059" name="Picture 4"/>
          <p:cNvPicPr>
            <a:picLocks noChangeAspect="1" noChangeArrowheads="1"/>
          </p:cNvPicPr>
          <p:nvPr>
            <p:ph sz="half" idx="2"/>
          </p:nvPr>
        </p:nvPicPr>
        <p:blipFill>
          <a:blip r:embed="rId2"/>
          <a:srcRect/>
          <a:stretch>
            <a:fillRect/>
          </a:stretch>
        </p:blipFill>
        <p:spPr>
          <a:xfrm>
            <a:off x="1587500" y="3827463"/>
            <a:ext cx="1581150" cy="2179637"/>
          </a:xfrm>
        </p:spPr>
      </p:pic>
      <p:sp>
        <p:nvSpPr>
          <p:cNvPr id="45060" name="Text Box 5"/>
          <p:cNvSpPr txBox="1">
            <a:spLocks noChangeArrowheads="1"/>
          </p:cNvSpPr>
          <p:nvPr/>
        </p:nvSpPr>
        <p:spPr bwMode="auto">
          <a:xfrm>
            <a:off x="3810000" y="4495800"/>
            <a:ext cx="4183063" cy="822325"/>
          </a:xfrm>
          <a:prstGeom prst="rect">
            <a:avLst/>
          </a:prstGeom>
          <a:noFill/>
          <a:ln w="12700" cap="sq">
            <a:noFill/>
            <a:miter lim="800000"/>
            <a:headEnd type="none" w="sm" len="sm"/>
            <a:tailEnd type="none" w="sm" len="sm"/>
          </a:ln>
        </p:spPr>
        <p:txBody>
          <a:bodyPr wrap="none">
            <a:spAutoFit/>
          </a:bodyPr>
          <a:lstStyle/>
          <a:p>
            <a:pPr eaLnBrk="0" hangingPunct="0"/>
            <a:r>
              <a:rPr lang="en-US" sz="2400">
                <a:solidFill>
                  <a:schemeClr val="tx2"/>
                </a:solidFill>
              </a:rPr>
              <a:t>Is this a male or female hand </a:t>
            </a:r>
          </a:p>
          <a:p>
            <a:pPr eaLnBrk="0" hangingPunct="0"/>
            <a:r>
              <a:rPr lang="en-US" sz="2400">
                <a:solidFill>
                  <a:schemeClr val="tx2"/>
                </a:solidFill>
              </a:rPr>
              <a:t>according to the above rule?</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p:cNvSpPr>
          <p:nvPr>
            <p:ph type="title"/>
          </p:nvPr>
        </p:nvSpPr>
        <p:spPr bwMode="auto"/>
        <p:txBody>
          <a:bodyPr wrap="square" lIns="91440" tIns="45720" rIns="91440" bIns="45720" numCol="1" anchorCtr="0" compatLnSpc="1">
            <a:prstTxWarp prst="textNoShape">
              <a:avLst/>
            </a:prstTxWarp>
          </a:bodyPr>
          <a:lstStyle/>
          <a:p>
            <a:pPr>
              <a:defRPr/>
            </a:pPr>
            <a:r>
              <a:rPr lang="en-US" sz="2900" b="0" smtClean="0">
                <a:effectLst/>
                <a:latin typeface="Arial Black" pitchFamily="34" charset="0"/>
              </a:rPr>
              <a:t>Race</a:t>
            </a:r>
          </a:p>
        </p:txBody>
      </p:sp>
      <p:sp>
        <p:nvSpPr>
          <p:cNvPr id="46082" name="Rectangle 3"/>
          <p:cNvSpPr>
            <a:spLocks noGrp="1"/>
          </p:cNvSpPr>
          <p:nvPr>
            <p:ph type="body" idx="1"/>
          </p:nvPr>
        </p:nvSpPr>
        <p:spPr>
          <a:xfrm>
            <a:off x="0" y="2133600"/>
            <a:ext cx="8915400" cy="3962400"/>
          </a:xfrm>
        </p:spPr>
        <p:txBody>
          <a:bodyPr/>
          <a:lstStyle/>
          <a:p>
            <a:pPr>
              <a:spcBef>
                <a:spcPct val="30000"/>
              </a:spcBef>
              <a:buFont typeface="Wingdings 3" pitchFamily="18" charset="2"/>
              <a:buNone/>
            </a:pPr>
            <a:r>
              <a:rPr lang="en-US" sz="2300" smtClean="0">
                <a:latin typeface="Arial" charset="0"/>
              </a:rPr>
              <a:t>	Race is difficult to determine from most skeletal remains, especially since pure races are becoming uncommon. An experienced forensic anthropologist can generally place skulls into one of three groups:</a:t>
            </a:r>
          </a:p>
          <a:p>
            <a:pPr lvl="1">
              <a:spcBef>
                <a:spcPct val="30000"/>
              </a:spcBef>
              <a:buClr>
                <a:schemeClr val="tx2"/>
              </a:buClr>
              <a:buFont typeface="Wingdings" pitchFamily="2" charset="2"/>
              <a:buChar char="§"/>
            </a:pPr>
            <a:r>
              <a:rPr lang="en-US" sz="2100" b="1" smtClean="0">
                <a:solidFill>
                  <a:schemeClr val="tx2"/>
                </a:solidFill>
                <a:latin typeface="Arial" charset="0"/>
              </a:rPr>
              <a:t>Caucasian</a:t>
            </a:r>
            <a:r>
              <a:rPr lang="en-US" sz="2100" smtClean="0">
                <a:solidFill>
                  <a:schemeClr val="tx2"/>
                </a:solidFill>
                <a:cs typeface="Arial" charset="0"/>
              </a:rPr>
              <a:t>—</a:t>
            </a:r>
            <a:r>
              <a:rPr lang="en-US" sz="2100" smtClean="0">
                <a:solidFill>
                  <a:schemeClr val="tx2"/>
                </a:solidFill>
                <a:latin typeface="Arial" charset="0"/>
              </a:rPr>
              <a:t>European, Middle Eastern, and Indian descent</a:t>
            </a:r>
          </a:p>
          <a:p>
            <a:pPr lvl="1">
              <a:spcBef>
                <a:spcPct val="30000"/>
              </a:spcBef>
              <a:buClr>
                <a:schemeClr val="tx2"/>
              </a:buClr>
              <a:buFont typeface="Wingdings" pitchFamily="2" charset="2"/>
              <a:buChar char="§"/>
            </a:pPr>
            <a:r>
              <a:rPr lang="en-US" sz="2100" b="1" smtClean="0">
                <a:solidFill>
                  <a:schemeClr val="tx2"/>
                </a:solidFill>
                <a:latin typeface="Arial" charset="0"/>
              </a:rPr>
              <a:t>Negroid</a:t>
            </a:r>
            <a:r>
              <a:rPr lang="en-US" sz="2100" smtClean="0">
                <a:solidFill>
                  <a:schemeClr val="tx2"/>
                </a:solidFill>
                <a:cs typeface="Arial" charset="0"/>
              </a:rPr>
              <a:t>—</a:t>
            </a:r>
            <a:r>
              <a:rPr lang="en-US" sz="2100" smtClean="0">
                <a:solidFill>
                  <a:schemeClr val="tx2"/>
                </a:solidFill>
                <a:latin typeface="Arial" charset="0"/>
              </a:rPr>
              <a:t>African, Aborigine, and Melanesian descent </a:t>
            </a:r>
          </a:p>
          <a:p>
            <a:pPr lvl="1">
              <a:spcBef>
                <a:spcPct val="30000"/>
              </a:spcBef>
              <a:buClr>
                <a:schemeClr val="tx2"/>
              </a:buClr>
              <a:buFont typeface="Wingdings" pitchFamily="2" charset="2"/>
              <a:buChar char="§"/>
            </a:pPr>
            <a:r>
              <a:rPr lang="en-US" sz="2100" b="1" smtClean="0">
                <a:solidFill>
                  <a:schemeClr val="tx2"/>
                </a:solidFill>
                <a:latin typeface="Arial" charset="0"/>
              </a:rPr>
              <a:t>Mongoloid</a:t>
            </a:r>
            <a:r>
              <a:rPr lang="en-US" sz="2100" smtClean="0">
                <a:solidFill>
                  <a:schemeClr val="tx2"/>
                </a:solidFill>
                <a:cs typeface="Arial" charset="0"/>
              </a:rPr>
              <a:t>—</a:t>
            </a:r>
            <a:r>
              <a:rPr lang="en-US" sz="2100" smtClean="0">
                <a:solidFill>
                  <a:schemeClr val="tx2"/>
                </a:solidFill>
                <a:latin typeface="Arial" charset="0"/>
              </a:rPr>
              <a:t>Asian, Native American and Polynesian descent</a:t>
            </a:r>
          </a:p>
          <a:p>
            <a:pPr>
              <a:lnSpc>
                <a:spcPct val="90000"/>
              </a:lnSpc>
            </a:pPr>
            <a:endParaRPr lang="en-US" sz="2000" smtClean="0">
              <a:latin typeface="Arial"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p:cNvSpPr>
          <p:nvPr>
            <p:ph type="title"/>
          </p:nvPr>
        </p:nvSpPr>
        <p:spPr bwMode="auto">
          <a:xfrm>
            <a:off x="2743200" y="533400"/>
            <a:ext cx="6400800" cy="1143000"/>
          </a:xfrm>
        </p:spPr>
        <p:txBody>
          <a:bodyPr wrap="square" lIns="91440" tIns="45720" rIns="91440" bIns="45720" numCol="1" anchorCtr="0" compatLnSpc="1">
            <a:prstTxWarp prst="textNoShape">
              <a:avLst/>
            </a:prstTxWarp>
          </a:bodyPr>
          <a:lstStyle/>
          <a:p>
            <a:pPr>
              <a:defRPr/>
            </a:pPr>
            <a:r>
              <a:rPr lang="en-US" sz="3300" b="0" smtClean="0">
                <a:effectLst/>
                <a:latin typeface="Arial Black" pitchFamily="34" charset="0"/>
              </a:rPr>
              <a:t>Race Characteristics</a:t>
            </a:r>
          </a:p>
        </p:txBody>
      </p:sp>
      <p:sp>
        <p:nvSpPr>
          <p:cNvPr id="47106" name="Rectangle 3"/>
          <p:cNvSpPr>
            <a:spLocks noGrp="1"/>
          </p:cNvSpPr>
          <p:nvPr>
            <p:ph type="body" idx="1"/>
          </p:nvPr>
        </p:nvSpPr>
        <p:spPr>
          <a:xfrm>
            <a:off x="685800" y="2133600"/>
            <a:ext cx="7543800" cy="4038600"/>
          </a:xfrm>
        </p:spPr>
        <p:txBody>
          <a:bodyPr/>
          <a:lstStyle/>
          <a:p>
            <a:pPr>
              <a:spcBef>
                <a:spcPct val="30000"/>
              </a:spcBef>
              <a:buFont typeface="Wingdings" pitchFamily="2" charset="2"/>
              <a:buChar char="§"/>
            </a:pPr>
            <a:r>
              <a:rPr lang="en-US" sz="2000" b="1" smtClean="0">
                <a:latin typeface="Arial" charset="0"/>
              </a:rPr>
              <a:t>Caucasoids</a:t>
            </a:r>
            <a:r>
              <a:rPr lang="en-US" sz="2000" smtClean="0">
                <a:cs typeface="Arial" charset="0"/>
              </a:rPr>
              <a:t>—</a:t>
            </a:r>
            <a:r>
              <a:rPr lang="en-US" sz="2000" smtClean="0">
                <a:latin typeface="Arial" charset="0"/>
              </a:rPr>
              <a:t>have a long, narrow nasal aperture, a triangular palate, oval orbits, narrow zygomatic arches and narrow mandibles.</a:t>
            </a:r>
          </a:p>
          <a:p>
            <a:pPr>
              <a:spcBef>
                <a:spcPct val="30000"/>
              </a:spcBef>
              <a:buFont typeface="Wingdings" pitchFamily="2" charset="2"/>
              <a:buChar char="§"/>
            </a:pPr>
            <a:r>
              <a:rPr lang="en-US" sz="2000" b="1" smtClean="0">
                <a:latin typeface="Arial" charset="0"/>
              </a:rPr>
              <a:t>Negroids</a:t>
            </a:r>
            <a:r>
              <a:rPr lang="en-US" sz="2000" smtClean="0">
                <a:cs typeface="Arial" charset="0"/>
              </a:rPr>
              <a:t>—</a:t>
            </a:r>
            <a:r>
              <a:rPr lang="en-US" sz="2000" smtClean="0">
                <a:latin typeface="Arial" charset="0"/>
              </a:rPr>
              <a:t>have a wide nasal aperture, a rectangular palate, square orbits, and more pronounced zygomatic arches. The long bones are longer, have less curvature and greater density.</a:t>
            </a:r>
          </a:p>
          <a:p>
            <a:pPr>
              <a:spcBef>
                <a:spcPct val="30000"/>
              </a:spcBef>
              <a:buFont typeface="Wingdings" pitchFamily="2" charset="2"/>
              <a:buChar char="§"/>
            </a:pPr>
            <a:r>
              <a:rPr lang="en-US" sz="2000" b="1" smtClean="0">
                <a:latin typeface="Arial" charset="0"/>
              </a:rPr>
              <a:t>Mongoloids</a:t>
            </a:r>
            <a:r>
              <a:rPr lang="en-US" sz="2000" smtClean="0">
                <a:cs typeface="Arial" charset="0"/>
              </a:rPr>
              <a:t>—</a:t>
            </a:r>
            <a:r>
              <a:rPr lang="en-US" sz="2000" smtClean="0">
                <a:latin typeface="Arial" charset="0"/>
              </a:rPr>
              <a:t>have a more rounded nasal aperture, a parabolic palate, rounded orbits, wide zygomatic arches and more pointed mandibles.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p:cNvSpPr>
          <p:nvPr>
            <p:ph type="title"/>
          </p:nvPr>
        </p:nvSpPr>
        <p:spPr bwMode="auto">
          <a:xfrm>
            <a:off x="2895600" y="533400"/>
            <a:ext cx="6248400" cy="1600200"/>
          </a:xfrm>
        </p:spPr>
        <p:txBody>
          <a:bodyPr wrap="square" lIns="91440" tIns="45720" rIns="91440" bIns="45720" numCol="1" anchorCtr="0" compatLnSpc="1">
            <a:prstTxWarp prst="textNoShape">
              <a:avLst/>
            </a:prstTxWarp>
          </a:bodyPr>
          <a:lstStyle/>
          <a:p>
            <a:pPr>
              <a:defRPr/>
            </a:pPr>
            <a:r>
              <a:rPr lang="en-US" sz="2100" smtClean="0">
                <a:effectLst/>
                <a:latin typeface="Arial" charset="0"/>
              </a:rPr>
              <a:t>What differences do you notice between these three skulls? Can you determine race?</a:t>
            </a:r>
            <a:endParaRPr lang="en-US" sz="2900" smtClean="0">
              <a:effectLst/>
              <a:latin typeface="Arial" charset="0"/>
            </a:endParaRPr>
          </a:p>
        </p:txBody>
      </p:sp>
      <p:graphicFrame>
        <p:nvGraphicFramePr>
          <p:cNvPr id="64515" name="Object 3"/>
          <p:cNvGraphicFramePr>
            <a:graphicFrameLocks noChangeAspect="1"/>
          </p:cNvGraphicFramePr>
          <p:nvPr>
            <p:ph sz="half" idx="1"/>
          </p:nvPr>
        </p:nvGraphicFramePr>
        <p:xfrm>
          <a:off x="779463" y="2403475"/>
          <a:ext cx="2165350" cy="2954338"/>
        </p:xfrm>
        <a:graphic>
          <a:graphicData uri="http://schemas.openxmlformats.org/presentationml/2006/ole">
            <p:oleObj spid="_x0000_s64515" name="Bitmap Image" r:id="rId3" imgW="1305107" imgH="1714739" progId="PBrush">
              <p:embed/>
            </p:oleObj>
          </a:graphicData>
        </a:graphic>
      </p:graphicFrame>
      <p:graphicFrame>
        <p:nvGraphicFramePr>
          <p:cNvPr id="64516" name="Object 4"/>
          <p:cNvGraphicFramePr>
            <a:graphicFrameLocks noChangeAspect="1"/>
          </p:cNvGraphicFramePr>
          <p:nvPr>
            <p:ph sz="quarter" idx="2"/>
          </p:nvPr>
        </p:nvGraphicFramePr>
        <p:xfrm>
          <a:off x="3281363" y="2487613"/>
          <a:ext cx="2228850" cy="2911475"/>
        </p:xfrm>
        <a:graphic>
          <a:graphicData uri="http://schemas.openxmlformats.org/presentationml/2006/ole">
            <p:oleObj spid="_x0000_s64516" name="Bitmap Image" r:id="rId4" imgW="1257476" imgH="1580952" progId="PBrush">
              <p:embed/>
            </p:oleObj>
          </a:graphicData>
        </a:graphic>
      </p:graphicFrame>
      <p:graphicFrame>
        <p:nvGraphicFramePr>
          <p:cNvPr id="64517" name="Object 5"/>
          <p:cNvGraphicFramePr>
            <a:graphicFrameLocks noChangeAspect="1"/>
          </p:cNvGraphicFramePr>
          <p:nvPr>
            <p:ph sz="quarter" idx="3"/>
          </p:nvPr>
        </p:nvGraphicFramePr>
        <p:xfrm>
          <a:off x="5862638" y="2403475"/>
          <a:ext cx="2151062" cy="3068638"/>
        </p:xfrm>
        <a:graphic>
          <a:graphicData uri="http://schemas.openxmlformats.org/presentationml/2006/ole">
            <p:oleObj spid="_x0000_s64517" name="Bitmap Image" r:id="rId5" imgW="1200318" imgH="1647619" progId="PBrush">
              <p:embed/>
            </p:oleObj>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eaLnBrk="1" fontAlgn="auto" hangingPunct="1">
              <a:spcAft>
                <a:spcPts val="0"/>
              </a:spcAft>
              <a:defRPr/>
            </a:pPr>
            <a:r>
              <a:rPr lang="en-US" dirty="0" smtClean="0"/>
              <a:t>Defining Forensic Anthropology</a:t>
            </a:r>
            <a:endParaRPr lang="en-US" dirty="0"/>
          </a:p>
        </p:txBody>
      </p:sp>
      <p:graphicFrame>
        <p:nvGraphicFramePr>
          <p:cNvPr id="1026" name="Object 2"/>
          <p:cNvGraphicFramePr>
            <a:graphicFrameLocks noChangeAspect="1"/>
          </p:cNvGraphicFramePr>
          <p:nvPr>
            <p:ph idx="1"/>
          </p:nvPr>
        </p:nvGraphicFramePr>
        <p:xfrm>
          <a:off x="6096000" y="1676400"/>
          <a:ext cx="2738438" cy="4191000"/>
        </p:xfrm>
        <a:graphic>
          <a:graphicData uri="http://schemas.openxmlformats.org/presentationml/2006/ole">
            <p:oleObj spid="_x0000_s1026" r:id="rId4" imgW="963168" imgH="1475232" progId="">
              <p:embed/>
            </p:oleObj>
          </a:graphicData>
        </a:graphic>
      </p:graphicFrame>
      <p:sp>
        <p:nvSpPr>
          <p:cNvPr id="1028" name="TextBox 4"/>
          <p:cNvSpPr txBox="1">
            <a:spLocks noChangeArrowheads="1"/>
          </p:cNvSpPr>
          <p:nvPr/>
        </p:nvSpPr>
        <p:spPr bwMode="auto">
          <a:xfrm>
            <a:off x="609600" y="1752600"/>
            <a:ext cx="5791200" cy="4017963"/>
          </a:xfrm>
          <a:prstGeom prst="rect">
            <a:avLst/>
          </a:prstGeom>
          <a:noFill/>
          <a:ln w="9525">
            <a:noFill/>
            <a:miter lim="800000"/>
            <a:headEnd/>
            <a:tailEnd/>
          </a:ln>
        </p:spPr>
        <p:txBody>
          <a:bodyPr>
            <a:spAutoFit/>
          </a:bodyPr>
          <a:lstStyle/>
          <a:p>
            <a:pPr marL="342900" indent="-342900">
              <a:buFontTx/>
              <a:buAutoNum type="arabicPeriod"/>
            </a:pPr>
            <a:r>
              <a:rPr lang="en-US" sz="2400"/>
              <a:t>Forensic anthropology is a type of “applied anthropology” that specializes in the changes and variations in the human skeleton for the purpose of legal inquiry. </a:t>
            </a:r>
          </a:p>
          <a:p>
            <a:pPr marL="342900" indent="-342900">
              <a:buFontTx/>
              <a:buAutoNum type="arabicPeriod"/>
            </a:pPr>
            <a:endParaRPr lang="en-US" sz="2400"/>
          </a:p>
          <a:p>
            <a:pPr marL="342900" indent="-342900"/>
            <a:r>
              <a:rPr lang="en-US" sz="2400"/>
              <a:t>2. Forensic Anthropologists with expertise in </a:t>
            </a:r>
            <a:r>
              <a:rPr lang="en-US" sz="2400" u="sng"/>
              <a:t>archaeological</a:t>
            </a:r>
            <a:r>
              <a:rPr lang="en-US" sz="2400"/>
              <a:t> methods play an important role in the recovery of human remains.</a:t>
            </a:r>
          </a:p>
          <a:p>
            <a:pPr marL="342900" indent="-342900"/>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p:cNvSpPr>
          <p:nvPr>
            <p:ph type="title"/>
          </p:nvPr>
        </p:nvSpPr>
        <p:spPr bwMode="auto">
          <a:xfrm>
            <a:off x="2971800" y="533400"/>
            <a:ext cx="6172200" cy="1143000"/>
          </a:xfrm>
        </p:spPr>
        <p:txBody>
          <a:bodyPr wrap="square" lIns="91440" tIns="45720" rIns="91440" bIns="45720" numCol="1" anchorCtr="0" compatLnSpc="1">
            <a:prstTxWarp prst="textNoShape">
              <a:avLst/>
            </a:prstTxWarp>
          </a:bodyPr>
          <a:lstStyle/>
          <a:p>
            <a:pPr>
              <a:defRPr/>
            </a:pPr>
            <a:r>
              <a:rPr lang="en-US" sz="3300" b="0" smtClean="0">
                <a:effectLst/>
                <a:latin typeface="Arial Black" pitchFamily="34" charset="0"/>
              </a:rPr>
              <a:t>Estimation of Height</a:t>
            </a:r>
            <a:endParaRPr lang="en-US" b="0" smtClean="0">
              <a:effectLst/>
              <a:latin typeface="Arial Black" pitchFamily="34" charset="0"/>
            </a:endParaRPr>
          </a:p>
        </p:txBody>
      </p:sp>
      <p:sp>
        <p:nvSpPr>
          <p:cNvPr id="2" name="Rectangle 3"/>
          <p:cNvSpPr>
            <a:spLocks noGrp="1"/>
          </p:cNvSpPr>
          <p:nvPr>
            <p:ph type="body" sz="half" idx="1"/>
          </p:nvPr>
        </p:nvSpPr>
        <p:spPr>
          <a:xfrm>
            <a:off x="0" y="2133600"/>
            <a:ext cx="8915400" cy="1981200"/>
          </a:xfrm>
        </p:spPr>
        <p:txBody>
          <a:bodyPr/>
          <a:lstStyle/>
          <a:p>
            <a:pPr>
              <a:spcBef>
                <a:spcPct val="5000"/>
              </a:spcBef>
              <a:buFont typeface="Wingdings 3" pitchFamily="18" charset="2"/>
              <a:buNone/>
            </a:pPr>
            <a:r>
              <a:rPr lang="en-US" sz="2100" smtClean="0">
                <a:latin typeface="Arial" charset="0"/>
              </a:rPr>
              <a:t>	</a:t>
            </a:r>
            <a:r>
              <a:rPr lang="en-US" sz="2000" smtClean="0">
                <a:latin typeface="Arial" charset="0"/>
              </a:rPr>
              <a:t>The height of a person can be calculated by using the length of certain long bones, including the femur, tibia, humerus, and radius. Below are the equations to determine average measurements for both male and female. </a:t>
            </a:r>
            <a:r>
              <a:rPr lang="en-US" sz="1800" smtClean="0">
                <a:latin typeface="Arial" charset="0"/>
              </a:rPr>
              <a:t>(All measurements are in centimeters)</a:t>
            </a:r>
          </a:p>
          <a:p>
            <a:pPr>
              <a:lnSpc>
                <a:spcPct val="90000"/>
              </a:lnSpc>
              <a:buFont typeface="Wingdings 3" pitchFamily="18" charset="2"/>
              <a:buNone/>
            </a:pPr>
            <a:endParaRPr lang="en-US" sz="1800" smtClean="0">
              <a:latin typeface="Arial" charset="0"/>
            </a:endParaRPr>
          </a:p>
          <a:p>
            <a:pPr>
              <a:lnSpc>
                <a:spcPct val="90000"/>
              </a:lnSpc>
              <a:buFont typeface="Wingdings 3" pitchFamily="18" charset="2"/>
              <a:buNone/>
            </a:pPr>
            <a:endParaRPr lang="en-US" sz="2300" smtClean="0"/>
          </a:p>
          <a:p>
            <a:pPr>
              <a:lnSpc>
                <a:spcPct val="90000"/>
              </a:lnSpc>
            </a:pPr>
            <a:endParaRPr lang="en-US" sz="2100" smtClean="0"/>
          </a:p>
        </p:txBody>
      </p:sp>
      <p:sp>
        <p:nvSpPr>
          <p:cNvPr id="65539" name="Rectangle 4"/>
          <p:cNvSpPr>
            <a:spLocks noChangeArrowheads="1"/>
          </p:cNvSpPr>
          <p:nvPr/>
        </p:nvSpPr>
        <p:spPr bwMode="auto">
          <a:xfrm>
            <a:off x="990600" y="3810000"/>
            <a:ext cx="6858000" cy="2133600"/>
          </a:xfrm>
          <a:prstGeom prst="rect">
            <a:avLst/>
          </a:prstGeom>
          <a:noFill/>
          <a:ln w="38100" cap="sq">
            <a:solidFill>
              <a:schemeClr val="tx1"/>
            </a:solidFill>
            <a:miter lim="800000"/>
            <a:headEnd type="none" w="sm" len="sm"/>
            <a:tailEnd type="none" w="sm" len="sm"/>
          </a:ln>
        </p:spPr>
        <p:txBody>
          <a:bodyPr wrap="none" anchor="ctr"/>
          <a:lstStyle/>
          <a:p>
            <a:pPr algn="ctr" eaLnBrk="0" hangingPunct="0"/>
            <a:endParaRPr lang="en-US" sz="2400">
              <a:solidFill>
                <a:schemeClr val="tx2"/>
              </a:solidFill>
              <a:latin typeface="Times"/>
            </a:endParaRPr>
          </a:p>
        </p:txBody>
      </p:sp>
      <p:sp>
        <p:nvSpPr>
          <p:cNvPr id="65540" name="Text Box 5"/>
          <p:cNvSpPr txBox="1">
            <a:spLocks noChangeArrowheads="1"/>
          </p:cNvSpPr>
          <p:nvPr/>
        </p:nvSpPr>
        <p:spPr bwMode="auto">
          <a:xfrm>
            <a:off x="1295400" y="3657600"/>
            <a:ext cx="6440488" cy="2187575"/>
          </a:xfrm>
          <a:prstGeom prst="rect">
            <a:avLst/>
          </a:prstGeom>
          <a:noFill/>
          <a:ln w="12700" cap="sq">
            <a:noFill/>
            <a:miter lim="800000"/>
            <a:headEnd type="none" w="sm" len="sm"/>
            <a:tailEnd type="none" w="sm" len="sm"/>
          </a:ln>
        </p:spPr>
        <p:txBody>
          <a:bodyPr wrap="none">
            <a:spAutoFit/>
          </a:bodyPr>
          <a:lstStyle/>
          <a:p>
            <a:pPr eaLnBrk="0" hangingPunct="0"/>
            <a:endParaRPr lang="en-US" sz="2400">
              <a:solidFill>
                <a:schemeClr val="tx2"/>
              </a:solidFill>
              <a:latin typeface="Times"/>
            </a:endParaRPr>
          </a:p>
          <a:p>
            <a:pPr eaLnBrk="0" hangingPunct="0">
              <a:lnSpc>
                <a:spcPct val="70000"/>
              </a:lnSpc>
            </a:pPr>
            <a:r>
              <a:rPr lang="en-US" sz="2400" b="1">
                <a:solidFill>
                  <a:schemeClr val="tx2"/>
                </a:solidFill>
                <a:latin typeface="Times"/>
              </a:rPr>
              <a:t>Male				Female</a:t>
            </a:r>
          </a:p>
          <a:p>
            <a:pPr eaLnBrk="0" hangingPunct="0">
              <a:lnSpc>
                <a:spcPct val="70000"/>
              </a:lnSpc>
            </a:pPr>
            <a:endParaRPr lang="en-US" sz="2400" b="1">
              <a:solidFill>
                <a:schemeClr val="tx2"/>
              </a:solidFill>
              <a:latin typeface="Times"/>
            </a:endParaRPr>
          </a:p>
          <a:p>
            <a:pPr eaLnBrk="0" hangingPunct="0"/>
            <a:r>
              <a:rPr lang="en-US" sz="2000" b="1">
                <a:solidFill>
                  <a:schemeClr val="tx2"/>
                </a:solidFill>
                <a:latin typeface="Times"/>
              </a:rPr>
              <a:t>femur  x  2.23 + 69.08		femur  x  2.21 +61.41</a:t>
            </a:r>
          </a:p>
          <a:p>
            <a:pPr eaLnBrk="0" hangingPunct="0"/>
            <a:r>
              <a:rPr lang="en-US" sz="2000" b="1">
                <a:solidFill>
                  <a:schemeClr val="tx2"/>
                </a:solidFill>
                <a:latin typeface="Times"/>
              </a:rPr>
              <a:t>tibia  x  2.39 + 81.68		tibia  x  2.53 + 72.57</a:t>
            </a:r>
          </a:p>
          <a:p>
            <a:pPr eaLnBrk="0" hangingPunct="0"/>
            <a:r>
              <a:rPr lang="en-US" sz="2000" b="1">
                <a:solidFill>
                  <a:schemeClr val="tx2"/>
                </a:solidFill>
                <a:latin typeface="Times"/>
              </a:rPr>
              <a:t>humerus  x  2.97 + 73.57     humerus  x  3.14 + 64.97</a:t>
            </a:r>
          </a:p>
          <a:p>
            <a:pPr eaLnBrk="0" hangingPunct="0"/>
            <a:r>
              <a:rPr lang="en-US" sz="2000" b="1">
                <a:solidFill>
                  <a:schemeClr val="tx2"/>
                </a:solidFill>
                <a:latin typeface="Times"/>
              </a:rPr>
              <a:t>radius  x  3.65 + 80.40		radius  x  3.87 + 73.50</a:t>
            </a:r>
            <a:endParaRPr lang="en-US" sz="2000">
              <a:solidFill>
                <a:schemeClr val="tx2"/>
              </a:solidFill>
              <a:latin typeface="Times"/>
            </a:endParaRPr>
          </a:p>
        </p:txBody>
      </p:sp>
      <p:sp>
        <p:nvSpPr>
          <p:cNvPr id="65541" name="Line 6"/>
          <p:cNvSpPr>
            <a:spLocks noChangeShapeType="1"/>
          </p:cNvSpPr>
          <p:nvPr/>
        </p:nvSpPr>
        <p:spPr bwMode="auto">
          <a:xfrm>
            <a:off x="4419600" y="3810000"/>
            <a:ext cx="0" cy="2133600"/>
          </a:xfrm>
          <a:prstGeom prst="line">
            <a:avLst/>
          </a:prstGeom>
          <a:noFill/>
          <a:ln w="38100" cap="sq">
            <a:solidFill>
              <a:schemeClr val="tx1"/>
            </a:solidFill>
            <a:round/>
            <a:headEnd type="none" w="sm" len="sm"/>
            <a:tailEnd type="none" w="sm" len="sm"/>
          </a:ln>
        </p:spPr>
        <p:txBody>
          <a:bodyPr wrap="none" anchor="ctr"/>
          <a:lstStyle/>
          <a:p>
            <a:endParaRPr lang="en-US"/>
          </a:p>
        </p:txBody>
      </p:sp>
      <p:sp>
        <p:nvSpPr>
          <p:cNvPr id="65542" name="Line 7"/>
          <p:cNvSpPr>
            <a:spLocks noChangeShapeType="1"/>
          </p:cNvSpPr>
          <p:nvPr/>
        </p:nvSpPr>
        <p:spPr bwMode="auto">
          <a:xfrm>
            <a:off x="990600" y="4419600"/>
            <a:ext cx="6858000" cy="0"/>
          </a:xfrm>
          <a:prstGeom prst="line">
            <a:avLst/>
          </a:prstGeom>
          <a:noFill/>
          <a:ln w="12700" cap="sq">
            <a:solidFill>
              <a:schemeClr val="tx1"/>
            </a:solidFill>
            <a:round/>
            <a:headEnd type="none" w="sm" len="sm"/>
            <a:tailEnd type="none" w="sm" len="sm"/>
          </a:ln>
        </p:spPr>
        <p:txBody>
          <a:bodyPr wrap="none" anchor="ctr"/>
          <a:lstStyle/>
          <a:p>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p:cNvSpPr>
          <p:nvPr>
            <p:ph type="title"/>
          </p:nvPr>
        </p:nvSpPr>
        <p:spPr bwMode="auto">
          <a:xfrm>
            <a:off x="2971800" y="533400"/>
            <a:ext cx="5867400" cy="1143000"/>
          </a:xfrm>
        </p:spPr>
        <p:txBody>
          <a:bodyPr wrap="square" lIns="91440" tIns="45720" rIns="91440" bIns="45720" numCol="1" anchorCtr="0" compatLnSpc="1">
            <a:prstTxWarp prst="textNoShape">
              <a:avLst/>
            </a:prstTxWarp>
          </a:bodyPr>
          <a:lstStyle/>
          <a:p>
            <a:pPr>
              <a:defRPr/>
            </a:pPr>
            <a:r>
              <a:rPr lang="en-US" sz="3300" b="0" smtClean="0">
                <a:effectLst/>
                <a:latin typeface="Arial Black" pitchFamily="34" charset="0"/>
              </a:rPr>
              <a:t>Facial Restoration</a:t>
            </a:r>
          </a:p>
        </p:txBody>
      </p:sp>
      <p:sp>
        <p:nvSpPr>
          <p:cNvPr id="66562" name="Rectangle 3"/>
          <p:cNvSpPr>
            <a:spLocks noGrp="1"/>
          </p:cNvSpPr>
          <p:nvPr>
            <p:ph type="body" sz="half" idx="1"/>
          </p:nvPr>
        </p:nvSpPr>
        <p:spPr>
          <a:xfrm>
            <a:off x="0" y="2438400"/>
            <a:ext cx="4572000" cy="3886200"/>
          </a:xfrm>
        </p:spPr>
        <p:txBody>
          <a:bodyPr/>
          <a:lstStyle/>
          <a:p>
            <a:pPr>
              <a:buFont typeface="Wingdings 3" pitchFamily="18" charset="2"/>
              <a:buNone/>
            </a:pPr>
            <a:r>
              <a:rPr lang="en-US" sz="2000" smtClean="0"/>
              <a:t>	</a:t>
            </a:r>
            <a:r>
              <a:rPr lang="en-US" sz="2000" smtClean="0">
                <a:latin typeface="Arial" charset="0"/>
              </a:rPr>
              <a:t>After determining the sex, age, and race of an individual, facial features can be built upon a skull to assist in identification. Erasers are used to make tissue depths at various points on the skull. Clay is used to build  around these markers and facial features are molded.</a:t>
            </a:r>
          </a:p>
          <a:p>
            <a:pPr>
              <a:lnSpc>
                <a:spcPct val="90000"/>
              </a:lnSpc>
            </a:pPr>
            <a:endParaRPr lang="en-US" sz="1800" smtClean="0"/>
          </a:p>
        </p:txBody>
      </p:sp>
      <p:pic>
        <p:nvPicPr>
          <p:cNvPr id="66563" name="Picture 4"/>
          <p:cNvPicPr>
            <a:picLocks noChangeAspect="1" noChangeArrowheads="1"/>
          </p:cNvPicPr>
          <p:nvPr>
            <p:ph sz="quarter" idx="2"/>
          </p:nvPr>
        </p:nvPicPr>
        <p:blipFill>
          <a:blip r:embed="rId2"/>
          <a:srcRect/>
          <a:stretch>
            <a:fillRect/>
          </a:stretch>
        </p:blipFill>
        <p:spPr>
          <a:xfrm>
            <a:off x="4894263" y="3744913"/>
            <a:ext cx="2919412" cy="2178050"/>
          </a:xfrm>
        </p:spPr>
      </p:pic>
      <p:pic>
        <p:nvPicPr>
          <p:cNvPr id="66564" name="Picture 5"/>
          <p:cNvPicPr>
            <a:picLocks noChangeAspect="1" noChangeArrowheads="1"/>
          </p:cNvPicPr>
          <p:nvPr>
            <p:ph sz="quarter" idx="3"/>
          </p:nvPr>
        </p:nvPicPr>
        <p:blipFill>
          <a:blip r:embed="rId3"/>
          <a:srcRect/>
          <a:stretch>
            <a:fillRect/>
          </a:stretch>
        </p:blipFill>
        <p:spPr>
          <a:xfrm>
            <a:off x="4894263" y="1481138"/>
            <a:ext cx="2986087" cy="2025650"/>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p:cNvSpPr>
          <p:nvPr>
            <p:ph type="title"/>
          </p:nvPr>
        </p:nvSpPr>
        <p:spPr bwMode="auto"/>
        <p:txBody>
          <a:bodyPr wrap="square" lIns="91440" tIns="45720" rIns="91440" bIns="45720" numCol="1" anchorCtr="0" compatLnSpc="1">
            <a:prstTxWarp prst="textNoShape">
              <a:avLst/>
            </a:prstTxWarp>
          </a:bodyPr>
          <a:lstStyle/>
          <a:p>
            <a:pPr>
              <a:defRPr/>
            </a:pPr>
            <a:r>
              <a:rPr lang="en-US" sz="3300" b="0" smtClean="0">
                <a:effectLst/>
                <a:latin typeface="Arial Black" pitchFamily="34" charset="0"/>
              </a:rPr>
              <a:t>Steps in Facial Reconstruction</a:t>
            </a:r>
          </a:p>
        </p:txBody>
      </p:sp>
      <p:sp>
        <p:nvSpPr>
          <p:cNvPr id="67586" name="Rectangle 3"/>
          <p:cNvSpPr>
            <a:spLocks noGrp="1"/>
          </p:cNvSpPr>
          <p:nvPr>
            <p:ph type="body" sz="half" idx="1"/>
          </p:nvPr>
        </p:nvSpPr>
        <p:spPr>
          <a:xfrm>
            <a:off x="304800" y="2133600"/>
            <a:ext cx="4572000" cy="4114800"/>
          </a:xfrm>
        </p:spPr>
        <p:txBody>
          <a:bodyPr/>
          <a:lstStyle/>
          <a:p>
            <a:pPr>
              <a:buFont typeface="Wingdings 3" pitchFamily="18" charset="2"/>
              <a:buNone/>
            </a:pPr>
            <a:r>
              <a:rPr lang="en-US" sz="2100" b="1" i="1" smtClean="0">
                <a:latin typeface="Arial" charset="0"/>
              </a:rPr>
              <a:t>With a skull:</a:t>
            </a:r>
          </a:p>
          <a:p>
            <a:pPr lvl="1">
              <a:buFont typeface="Wingdings" pitchFamily="2" charset="2"/>
              <a:buChar char="§"/>
            </a:pPr>
            <a:r>
              <a:rPr lang="en-US" sz="1900" smtClean="0">
                <a:latin typeface="Arial" charset="0"/>
              </a:rPr>
              <a:t>Establish age, sex and race</a:t>
            </a:r>
          </a:p>
          <a:p>
            <a:pPr lvl="1">
              <a:buFont typeface="Wingdings" pitchFamily="2" charset="2"/>
              <a:buChar char="§"/>
            </a:pPr>
            <a:r>
              <a:rPr lang="en-US" sz="1900" smtClean="0">
                <a:latin typeface="Arial" charset="0"/>
              </a:rPr>
              <a:t>Plot landmarks for tissue thickness</a:t>
            </a:r>
          </a:p>
          <a:p>
            <a:pPr lvl="1">
              <a:buFont typeface="Wingdings" pitchFamily="2" charset="2"/>
              <a:buChar char="§"/>
            </a:pPr>
            <a:r>
              <a:rPr lang="en-US" sz="1900" smtClean="0">
                <a:latin typeface="Arial" charset="0"/>
              </a:rPr>
              <a:t>Plot origin and insertion points for muscles</a:t>
            </a:r>
          </a:p>
          <a:p>
            <a:pPr lvl="1">
              <a:buFont typeface="Wingdings" pitchFamily="2" charset="2"/>
              <a:buChar char="§"/>
            </a:pPr>
            <a:r>
              <a:rPr lang="en-US" sz="1900" smtClean="0">
                <a:latin typeface="Arial" charset="0"/>
              </a:rPr>
              <a:t>Plot landmarks for facial features</a:t>
            </a:r>
          </a:p>
          <a:p>
            <a:pPr lvl="1">
              <a:buFont typeface="Wingdings" pitchFamily="2" charset="2"/>
              <a:buChar char="§"/>
            </a:pPr>
            <a:r>
              <a:rPr lang="en-US" sz="1900" smtClean="0">
                <a:latin typeface="Arial" charset="0"/>
              </a:rPr>
              <a:t>Select a dataset and mount markers for tissue thickness</a:t>
            </a:r>
          </a:p>
          <a:p>
            <a:pPr lvl="1">
              <a:buFont typeface="Wingdings" pitchFamily="2" charset="2"/>
              <a:buChar char="§"/>
            </a:pPr>
            <a:r>
              <a:rPr lang="en-US" sz="1900" smtClean="0">
                <a:latin typeface="Arial" charset="0"/>
              </a:rPr>
              <a:t>Mount the eyes</a:t>
            </a:r>
          </a:p>
          <a:p>
            <a:pPr lvl="1">
              <a:lnSpc>
                <a:spcPct val="90000"/>
              </a:lnSpc>
            </a:pPr>
            <a:endParaRPr lang="en-US" sz="1900" smtClean="0">
              <a:latin typeface="Arial" charset="0"/>
            </a:endParaRPr>
          </a:p>
          <a:p>
            <a:pPr>
              <a:lnSpc>
                <a:spcPct val="90000"/>
              </a:lnSpc>
            </a:pPr>
            <a:endParaRPr lang="en-US" sz="2100" smtClean="0"/>
          </a:p>
        </p:txBody>
      </p:sp>
      <p:sp>
        <p:nvSpPr>
          <p:cNvPr id="67587" name="Rectangle 4"/>
          <p:cNvSpPr>
            <a:spLocks noGrp="1"/>
          </p:cNvSpPr>
          <p:nvPr>
            <p:ph type="body" sz="half" idx="2"/>
          </p:nvPr>
        </p:nvSpPr>
        <p:spPr>
          <a:xfrm>
            <a:off x="4648200" y="2057400"/>
            <a:ext cx="3810000" cy="4114800"/>
          </a:xfrm>
        </p:spPr>
        <p:txBody>
          <a:bodyPr/>
          <a:lstStyle/>
          <a:p>
            <a:pPr lvl="1"/>
            <a:endParaRPr lang="en-US" sz="1900" smtClean="0"/>
          </a:p>
          <a:p>
            <a:pPr lvl="1">
              <a:buFont typeface="Wingdings" pitchFamily="2" charset="2"/>
              <a:buChar char="§"/>
            </a:pPr>
            <a:r>
              <a:rPr lang="en-US" sz="1900" smtClean="0">
                <a:latin typeface="Arial" charset="0"/>
              </a:rPr>
              <a:t>Model muscles on skull</a:t>
            </a:r>
          </a:p>
          <a:p>
            <a:pPr lvl="1">
              <a:buFont typeface="Wingdings" pitchFamily="2" charset="2"/>
              <a:buChar char="§"/>
            </a:pPr>
            <a:r>
              <a:rPr lang="en-US" sz="1900" smtClean="0">
                <a:latin typeface="Arial" charset="0"/>
              </a:rPr>
              <a:t>Add fatty tissue around eyes and lacrimal glands</a:t>
            </a:r>
          </a:p>
          <a:p>
            <a:pPr lvl="1">
              <a:buFont typeface="Wingdings" pitchFamily="2" charset="2"/>
              <a:buChar char="§"/>
            </a:pPr>
            <a:r>
              <a:rPr lang="en-US" sz="1900" smtClean="0">
                <a:latin typeface="Arial" charset="0"/>
              </a:rPr>
              <a:t>Add eyelids</a:t>
            </a:r>
          </a:p>
          <a:p>
            <a:pPr lvl="1">
              <a:buFont typeface="Wingdings" pitchFamily="2" charset="2"/>
              <a:buChar char="§"/>
            </a:pPr>
            <a:r>
              <a:rPr lang="en-US" sz="1900" smtClean="0">
                <a:latin typeface="Arial" charset="0"/>
              </a:rPr>
              <a:t>Add the nose</a:t>
            </a:r>
          </a:p>
          <a:p>
            <a:pPr lvl="1">
              <a:buFont typeface="Wingdings" pitchFamily="2" charset="2"/>
              <a:buChar char="§"/>
            </a:pPr>
            <a:r>
              <a:rPr lang="en-US" sz="1900" smtClean="0">
                <a:latin typeface="Arial" charset="0"/>
              </a:rPr>
              <a:t>Add the parotid gland</a:t>
            </a:r>
          </a:p>
          <a:p>
            <a:pPr lvl="1">
              <a:buFont typeface="Wingdings" pitchFamily="2" charset="2"/>
              <a:buChar char="§"/>
            </a:pPr>
            <a:r>
              <a:rPr lang="en-US" sz="1900" smtClean="0">
                <a:latin typeface="Arial" charset="0"/>
              </a:rPr>
              <a:t>Add the ears</a:t>
            </a:r>
          </a:p>
          <a:p>
            <a:pPr lvl="1">
              <a:buFont typeface="Wingdings" pitchFamily="2" charset="2"/>
              <a:buChar char="§"/>
            </a:pPr>
            <a:r>
              <a:rPr lang="en-US" sz="1900" smtClean="0">
                <a:latin typeface="Arial" charset="0"/>
              </a:rPr>
              <a:t>Cover all with layers of skin</a:t>
            </a:r>
          </a:p>
          <a:p>
            <a:pPr lvl="1">
              <a:buFont typeface="Wingdings" pitchFamily="2" charset="2"/>
              <a:buChar char="§"/>
            </a:pPr>
            <a:r>
              <a:rPr lang="en-US" sz="1900" smtClean="0">
                <a:latin typeface="Arial" charset="0"/>
              </a:rPr>
              <a:t>Detail the face</a:t>
            </a:r>
          </a:p>
          <a:p>
            <a:pPr>
              <a:buFont typeface="Skull Capz BRK"/>
              <a:buChar char="b"/>
            </a:pPr>
            <a:endParaRPr lang="en-US" sz="2100" smtClean="0">
              <a:latin typeface="Arial"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p:cNvSpPr>
          <p:nvPr>
            <p:ph type="title"/>
          </p:nvPr>
        </p:nvSpPr>
        <p:spPr bwMode="auto">
          <a:xfrm>
            <a:off x="2971800" y="533400"/>
            <a:ext cx="5943600" cy="1143000"/>
          </a:xfrm>
        </p:spPr>
        <p:txBody>
          <a:bodyPr wrap="square" lIns="91440" tIns="45720" rIns="91440" bIns="45720" numCol="1" anchorCtr="0" compatLnSpc="1">
            <a:prstTxWarp prst="textNoShape">
              <a:avLst/>
            </a:prstTxWarp>
          </a:bodyPr>
          <a:lstStyle/>
          <a:p>
            <a:pPr>
              <a:defRPr/>
            </a:pPr>
            <a:r>
              <a:rPr lang="en-US" sz="3300" b="0" smtClean="0">
                <a:effectLst/>
                <a:latin typeface="Arial Black" pitchFamily="34" charset="0"/>
              </a:rPr>
              <a:t>One Final Product</a:t>
            </a:r>
          </a:p>
        </p:txBody>
      </p:sp>
      <p:sp>
        <p:nvSpPr>
          <p:cNvPr id="68610" name="Rectangle 3"/>
          <p:cNvSpPr>
            <a:spLocks noGrp="1"/>
          </p:cNvSpPr>
          <p:nvPr>
            <p:ph type="body" sz="half" idx="1"/>
          </p:nvPr>
        </p:nvSpPr>
        <p:spPr>
          <a:xfrm>
            <a:off x="0" y="2362200"/>
            <a:ext cx="8839200" cy="4114800"/>
          </a:xfrm>
        </p:spPr>
        <p:txBody>
          <a:bodyPr/>
          <a:lstStyle/>
          <a:p>
            <a:pPr>
              <a:spcBef>
                <a:spcPct val="40000"/>
              </a:spcBef>
              <a:buFont typeface="Wingdings 3" pitchFamily="18" charset="2"/>
              <a:buNone/>
            </a:pPr>
            <a:r>
              <a:rPr lang="en-US" sz="2100" smtClean="0">
                <a:latin typeface="Arial" charset="0"/>
              </a:rPr>
              <a:t>	John List killed his entire family, moved to a new town and assumed a new identity. Seventeen years later, Frank Bender reconstructed what he believed List would look like.  It was shown on America</a:t>
            </a:r>
            <a:r>
              <a:rPr lang="en-US" sz="2100" smtClean="0"/>
              <a:t>’</a:t>
            </a:r>
            <a:r>
              <a:rPr lang="en-US" sz="2100" smtClean="0">
                <a:latin typeface="Arial" charset="0"/>
              </a:rPr>
              <a:t>s Most Wanted, and he was turned in by the viewers almost immediately. . . looking very much like the reconstruction.</a:t>
            </a:r>
          </a:p>
          <a:p>
            <a:pPr>
              <a:spcBef>
                <a:spcPct val="40000"/>
              </a:spcBef>
              <a:buFont typeface="Wingdings 3" pitchFamily="18" charset="2"/>
              <a:buNone/>
            </a:pPr>
            <a:r>
              <a:rPr lang="en-US" sz="2100" smtClean="0">
                <a:latin typeface="Arial" charset="0"/>
              </a:rPr>
              <a:t>	Check out more about this story on CourtTV</a:t>
            </a:r>
            <a:r>
              <a:rPr lang="en-US" sz="2100" smtClean="0"/>
              <a:t>’</a:t>
            </a:r>
            <a:r>
              <a:rPr lang="en-US" sz="2100" smtClean="0">
                <a:latin typeface="Arial" charset="0"/>
              </a:rPr>
              <a:t>s crime library:</a:t>
            </a:r>
          </a:p>
          <a:p>
            <a:pPr>
              <a:spcBef>
                <a:spcPct val="40000"/>
              </a:spcBef>
              <a:buFont typeface="Wingdings 3" pitchFamily="18" charset="2"/>
              <a:buNone/>
            </a:pPr>
            <a:r>
              <a:rPr lang="en-US" sz="1600" smtClean="0">
                <a:latin typeface="Arial" charset="0"/>
              </a:rPr>
              <a:t>	</a:t>
            </a:r>
            <a:r>
              <a:rPr lang="en-US" sz="1800" smtClean="0">
                <a:latin typeface="Arial" charset="0"/>
                <a:hlinkClick r:id="rId2"/>
              </a:rPr>
              <a:t>www.crimelibrary.com/notorious_murders/family/list/1.html</a:t>
            </a:r>
            <a:endParaRPr lang="en-US" sz="1800" smtClean="0">
              <a:latin typeface="Arial" charset="0"/>
            </a:endParaRPr>
          </a:p>
          <a:p>
            <a:pPr>
              <a:lnSpc>
                <a:spcPct val="90000"/>
              </a:lnSpc>
              <a:buFont typeface="Wingdings 3" pitchFamily="18" charset="2"/>
              <a:buNone/>
            </a:pPr>
            <a:endParaRPr lang="en-US" sz="1800" smtClean="0">
              <a:latin typeface="Arial" charset="0"/>
            </a:endParaRPr>
          </a:p>
          <a:p>
            <a:pPr>
              <a:lnSpc>
                <a:spcPct val="90000"/>
              </a:lnSpc>
            </a:pPr>
            <a:endParaRPr lang="en-US" sz="2100" smtClean="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p:cNvSpPr>
          <p:nvPr>
            <p:ph type="title"/>
          </p:nvPr>
        </p:nvSpPr>
        <p:spPr bwMode="auto">
          <a:xfrm>
            <a:off x="2819400" y="304800"/>
            <a:ext cx="6324600" cy="1143000"/>
          </a:xfrm>
        </p:spPr>
        <p:txBody>
          <a:bodyPr wrap="square" lIns="91440" tIns="45720" rIns="91440" bIns="45720" numCol="1" anchorCtr="0" compatLnSpc="1">
            <a:prstTxWarp prst="textNoShape">
              <a:avLst/>
            </a:prstTxWarp>
          </a:bodyPr>
          <a:lstStyle/>
          <a:p>
            <a:pPr>
              <a:defRPr/>
            </a:pPr>
            <a:r>
              <a:rPr lang="en-US" sz="3300" b="0" smtClean="0">
                <a:effectLst/>
                <a:latin typeface="Arial Black" pitchFamily="34" charset="0"/>
              </a:rPr>
              <a:t>People in the News</a:t>
            </a:r>
          </a:p>
        </p:txBody>
      </p:sp>
      <p:sp>
        <p:nvSpPr>
          <p:cNvPr id="69634" name="Rectangle 3"/>
          <p:cNvSpPr>
            <a:spLocks noGrp="1"/>
          </p:cNvSpPr>
          <p:nvPr>
            <p:ph type="body" sz="half" idx="1"/>
          </p:nvPr>
        </p:nvSpPr>
        <p:spPr>
          <a:xfrm>
            <a:off x="228600" y="2362200"/>
            <a:ext cx="8305800" cy="4114800"/>
          </a:xfrm>
        </p:spPr>
        <p:txBody>
          <a:bodyPr/>
          <a:lstStyle/>
          <a:p>
            <a:pPr>
              <a:spcBef>
                <a:spcPct val="40000"/>
              </a:spcBef>
              <a:buFont typeface="Wingdings 3" pitchFamily="18" charset="2"/>
              <a:buNone/>
            </a:pPr>
            <a:r>
              <a:rPr lang="en-US" sz="2300" smtClean="0">
                <a:latin typeface="Arial" charset="0"/>
              </a:rPr>
              <a:t>	</a:t>
            </a:r>
            <a:r>
              <a:rPr lang="en-US" sz="2300" b="1" smtClean="0">
                <a:latin typeface="Arial" charset="0"/>
              </a:rPr>
              <a:t>Bill Bass</a:t>
            </a:r>
            <a:r>
              <a:rPr lang="en-US" sz="2300" smtClean="0">
                <a:latin typeface="Arial" charset="0"/>
              </a:rPr>
              <a:t> is a forensic anthropologist who has assisted law enforcement with hundreds of cases. He established the world</a:t>
            </a:r>
            <a:r>
              <a:rPr lang="en-US" sz="2300" smtClean="0"/>
              <a:t>’</a:t>
            </a:r>
            <a:r>
              <a:rPr lang="en-US" sz="2300" smtClean="0">
                <a:latin typeface="Arial" charset="0"/>
              </a:rPr>
              <a:t>s first and only laboratory devoted to the study of human decomposition at the University of Tennessee</a:t>
            </a:r>
            <a:r>
              <a:rPr lang="en-US" sz="2300" smtClean="0"/>
              <a:t>’</a:t>
            </a:r>
            <a:r>
              <a:rPr lang="en-US" sz="2300" smtClean="0">
                <a:latin typeface="Arial" charset="0"/>
              </a:rPr>
              <a:t>s Anthropology Research Facility</a:t>
            </a:r>
            <a:r>
              <a:rPr lang="en-US" sz="2100" smtClean="0">
                <a:latin typeface="Arial" charset="0"/>
              </a:rPr>
              <a:t>.</a:t>
            </a:r>
          </a:p>
          <a:p>
            <a:pPr>
              <a:spcBef>
                <a:spcPct val="40000"/>
              </a:spcBef>
              <a:buFont typeface="Wingdings 3" pitchFamily="18" charset="2"/>
              <a:buNone/>
            </a:pPr>
            <a:r>
              <a:rPr lang="en-US" sz="2300" smtClean="0">
                <a:latin typeface="Arial" charset="0"/>
              </a:rPr>
              <a:t>	It is known as </a:t>
            </a:r>
            <a:r>
              <a:rPr lang="en-US" sz="2300" smtClean="0"/>
              <a:t>“</a:t>
            </a:r>
            <a:r>
              <a:rPr lang="en-US" sz="2300" smtClean="0">
                <a:latin typeface="Arial" charset="0"/>
              </a:rPr>
              <a:t>the body farm.</a:t>
            </a:r>
            <a:r>
              <a:rPr lang="en-US" sz="2300" smtClean="0"/>
              <a:t>”</a:t>
            </a:r>
            <a:endParaRPr lang="en-US" sz="2300" smtClean="0">
              <a:latin typeface="Arial"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p:cNvSpPr>
          <p:nvPr>
            <p:ph type="title"/>
          </p:nvPr>
        </p:nvSpPr>
        <p:spPr bwMode="auto">
          <a:xfrm>
            <a:off x="2514600" y="533400"/>
            <a:ext cx="6629400" cy="1143000"/>
          </a:xfrm>
        </p:spPr>
        <p:txBody>
          <a:bodyPr wrap="square" lIns="91440" tIns="45720" rIns="91440" bIns="45720" numCol="1" anchorCtr="0" compatLnSpc="1">
            <a:prstTxWarp prst="textNoShape">
              <a:avLst/>
            </a:prstTxWarp>
          </a:bodyPr>
          <a:lstStyle/>
          <a:p>
            <a:pPr>
              <a:defRPr/>
            </a:pPr>
            <a:r>
              <a:rPr lang="en-US" sz="3300" b="0" smtClean="0">
                <a:effectLst/>
                <a:latin typeface="Arial Black" pitchFamily="34" charset="0"/>
              </a:rPr>
              <a:t>The Body Farm</a:t>
            </a:r>
          </a:p>
        </p:txBody>
      </p:sp>
      <p:sp>
        <p:nvSpPr>
          <p:cNvPr id="70658" name="Rectangle 3"/>
          <p:cNvSpPr>
            <a:spLocks noGrp="1"/>
          </p:cNvSpPr>
          <p:nvPr>
            <p:ph type="body" idx="1"/>
          </p:nvPr>
        </p:nvSpPr>
        <p:spPr>
          <a:xfrm>
            <a:off x="0" y="2438400"/>
            <a:ext cx="8839200" cy="3886200"/>
          </a:xfrm>
        </p:spPr>
        <p:txBody>
          <a:bodyPr/>
          <a:lstStyle/>
          <a:p>
            <a:pPr>
              <a:spcBef>
                <a:spcPct val="30000"/>
              </a:spcBef>
              <a:buFont typeface="Wingdings 3" pitchFamily="18" charset="2"/>
              <a:buNone/>
            </a:pPr>
            <a:r>
              <a:rPr lang="en-US" sz="2000" smtClean="0"/>
              <a:t>	</a:t>
            </a:r>
            <a:r>
              <a:rPr lang="en-US" sz="2000" smtClean="0">
                <a:latin typeface="Arial" charset="0"/>
              </a:rPr>
              <a:t>The nickname of a two and a half acre research facility in Tennessee developed in 1980 by Bill Bass where bodies are placed in various conditions and allowed to decompose. Its</a:t>
            </a:r>
            <a:r>
              <a:rPr lang="en-US" sz="2000" smtClean="0">
                <a:solidFill>
                  <a:srgbClr val="FFFFFF"/>
                </a:solidFill>
                <a:latin typeface="Arial" charset="0"/>
              </a:rPr>
              <a:t> </a:t>
            </a:r>
            <a:r>
              <a:rPr lang="en-US" sz="2000" smtClean="0">
                <a:latin typeface="Arial" charset="0"/>
              </a:rPr>
              <a:t>main purpose is to observe and understand the processes and timetable of postmortem decay. Over the years it has helped to improve the ability to determine "time since death" in murder cases.</a:t>
            </a:r>
          </a:p>
          <a:p>
            <a:pPr>
              <a:spcBef>
                <a:spcPct val="30000"/>
              </a:spcBef>
              <a:buFont typeface="Wingdings 3" pitchFamily="18" charset="2"/>
              <a:buNone/>
            </a:pPr>
            <a:r>
              <a:rPr lang="en-US" sz="2000" i="1" smtClean="0">
                <a:latin typeface="Arial" charset="0"/>
              </a:rPr>
              <a:t>	Hic locus est ubi mortui viveuntes docent. </a:t>
            </a:r>
          </a:p>
          <a:p>
            <a:pPr>
              <a:spcBef>
                <a:spcPct val="30000"/>
              </a:spcBef>
              <a:buFont typeface="Wingdings 3" pitchFamily="18" charset="2"/>
              <a:buNone/>
            </a:pPr>
            <a:r>
              <a:rPr lang="en-US" sz="2000" i="1" smtClean="0">
                <a:latin typeface="Arial" charset="0"/>
              </a:rPr>
              <a:t>	</a:t>
            </a:r>
            <a:r>
              <a:rPr lang="en-US" sz="2000" smtClean="0">
                <a:latin typeface="Arial" charset="0"/>
              </a:rPr>
              <a:t>This is the place where the dead teach the living.</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p:cNvSpPr>
          <p:nvPr>
            <p:ph type="title"/>
          </p:nvPr>
        </p:nvSpPr>
        <p:spPr bwMode="auto">
          <a:xfrm>
            <a:off x="2971800" y="533400"/>
            <a:ext cx="5867400" cy="1143000"/>
          </a:xfrm>
        </p:spPr>
        <p:txBody>
          <a:bodyPr wrap="square" lIns="91440" tIns="45720" rIns="91440" bIns="45720" numCol="1" anchorCtr="0" compatLnSpc="1">
            <a:prstTxWarp prst="textNoShape">
              <a:avLst/>
            </a:prstTxWarp>
          </a:bodyPr>
          <a:lstStyle/>
          <a:p>
            <a:pPr>
              <a:defRPr/>
            </a:pPr>
            <a:r>
              <a:rPr lang="en-US" sz="3300" b="0" smtClean="0">
                <a:effectLst/>
                <a:latin typeface="Arial Black" pitchFamily="34" charset="0"/>
              </a:rPr>
              <a:t>Anthropologist</a:t>
            </a:r>
            <a:br>
              <a:rPr lang="en-US" sz="3300" b="0" smtClean="0">
                <a:effectLst/>
                <a:latin typeface="Arial Black" pitchFamily="34" charset="0"/>
              </a:rPr>
            </a:br>
            <a:r>
              <a:rPr lang="en-US" sz="3300" b="0" smtClean="0">
                <a:effectLst/>
                <a:latin typeface="Arial Black" pitchFamily="34" charset="0"/>
              </a:rPr>
              <a:t>at Work</a:t>
            </a:r>
          </a:p>
        </p:txBody>
      </p:sp>
      <p:pic>
        <p:nvPicPr>
          <p:cNvPr id="71682" name="Picture 3"/>
          <p:cNvPicPr>
            <a:picLocks noChangeAspect="1" noChangeArrowheads="1"/>
          </p:cNvPicPr>
          <p:nvPr/>
        </p:nvPicPr>
        <p:blipFill>
          <a:blip r:embed="rId2"/>
          <a:srcRect/>
          <a:stretch>
            <a:fillRect/>
          </a:stretch>
        </p:blipFill>
        <p:spPr bwMode="auto">
          <a:xfrm>
            <a:off x="3733800" y="2362200"/>
            <a:ext cx="4876800" cy="3657600"/>
          </a:xfrm>
          <a:prstGeom prst="rect">
            <a:avLst/>
          </a:prstGeom>
          <a:noFill/>
          <a:ln w="12700" cap="sq">
            <a:noFill/>
            <a:miter lim="800000"/>
            <a:headEnd type="none" w="sm" len="sm"/>
            <a:tailEnd type="none" w="sm" len="sm"/>
          </a:ln>
        </p:spPr>
      </p:pic>
      <p:sp>
        <p:nvSpPr>
          <p:cNvPr id="71683" name="Rectangle 4"/>
          <p:cNvSpPr>
            <a:spLocks noChangeArrowheads="1"/>
          </p:cNvSpPr>
          <p:nvPr/>
        </p:nvSpPr>
        <p:spPr bwMode="auto">
          <a:xfrm>
            <a:off x="304800" y="2133600"/>
            <a:ext cx="3124200" cy="4292600"/>
          </a:xfrm>
          <a:prstGeom prst="rect">
            <a:avLst/>
          </a:prstGeom>
          <a:noFill/>
          <a:ln w="9525">
            <a:noFill/>
            <a:miter lim="800000"/>
            <a:headEnd/>
            <a:tailEnd/>
          </a:ln>
        </p:spPr>
        <p:txBody>
          <a:bodyPr>
            <a:spAutoFit/>
          </a:bodyPr>
          <a:lstStyle/>
          <a:p>
            <a:pPr eaLnBrk="0" hangingPunct="0"/>
            <a:endParaRPr lang="en-US" sz="2400">
              <a:latin typeface="Times"/>
            </a:endParaRPr>
          </a:p>
          <a:p>
            <a:pPr eaLnBrk="0" hangingPunct="0">
              <a:spcBef>
                <a:spcPct val="10000"/>
              </a:spcBef>
            </a:pPr>
            <a:r>
              <a:rPr lang="en-US" sz="2400"/>
              <a:t>This anthropologist is</a:t>
            </a:r>
          </a:p>
          <a:p>
            <a:pPr eaLnBrk="0" hangingPunct="0">
              <a:spcBef>
                <a:spcPct val="10000"/>
              </a:spcBef>
            </a:pPr>
            <a:r>
              <a:rPr lang="en-US" sz="2400"/>
              <a:t>hard at work dusting</a:t>
            </a:r>
          </a:p>
          <a:p>
            <a:pPr eaLnBrk="0" hangingPunct="0">
              <a:spcBef>
                <a:spcPct val="10000"/>
              </a:spcBef>
            </a:pPr>
            <a:r>
              <a:rPr lang="en-US" sz="2400"/>
              <a:t>away material from </a:t>
            </a:r>
          </a:p>
          <a:p>
            <a:pPr eaLnBrk="0" hangingPunct="0">
              <a:spcBef>
                <a:spcPct val="10000"/>
              </a:spcBef>
            </a:pPr>
            <a:r>
              <a:rPr lang="en-US" sz="2400"/>
              <a:t>these imbedded bones.</a:t>
            </a:r>
          </a:p>
          <a:p>
            <a:pPr eaLnBrk="0" hangingPunct="0">
              <a:spcBef>
                <a:spcPct val="10000"/>
              </a:spcBef>
            </a:pPr>
            <a:endParaRPr lang="en-US" sz="2400"/>
          </a:p>
          <a:p>
            <a:pPr eaLnBrk="0" hangingPunct="0">
              <a:spcBef>
                <a:spcPct val="10000"/>
              </a:spcBef>
            </a:pPr>
            <a:r>
              <a:rPr lang="en-US" sz="2000" b="1"/>
              <a:t>Picture taken at </a:t>
            </a:r>
          </a:p>
          <a:p>
            <a:pPr eaLnBrk="0" hangingPunct="0">
              <a:spcBef>
                <a:spcPct val="10000"/>
              </a:spcBef>
            </a:pPr>
            <a:r>
              <a:rPr lang="en-US" sz="2000" b="1"/>
              <a:t>Chicago’s Museum </a:t>
            </a:r>
          </a:p>
          <a:p>
            <a:pPr eaLnBrk="0" hangingPunct="0">
              <a:spcBef>
                <a:spcPct val="10000"/>
              </a:spcBef>
            </a:pPr>
            <a:r>
              <a:rPr lang="en-US" sz="2000" b="1"/>
              <a:t>of Natural History</a:t>
            </a:r>
          </a:p>
          <a:p>
            <a:pPr>
              <a:spcBef>
                <a:spcPct val="50000"/>
              </a:spcBef>
              <a:buFont typeface="Wingdings 2" pitchFamily="18" charset="2"/>
              <a:buNone/>
            </a:pPr>
            <a:endParaRPr lang="en-US" sz="2000" b="1"/>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p:cNvSpPr>
          <p:nvPr>
            <p:ph type="title"/>
          </p:nvPr>
        </p:nvSpPr>
        <p:spPr bwMode="auto">
          <a:xfrm>
            <a:off x="2819400" y="457200"/>
            <a:ext cx="5867400" cy="1143000"/>
          </a:xfrm>
        </p:spPr>
        <p:txBody>
          <a:bodyPr wrap="square" lIns="91440" tIns="45720" rIns="91440" bIns="45720" numCol="1" anchorCtr="0" compatLnSpc="1">
            <a:prstTxWarp prst="textNoShape">
              <a:avLst/>
            </a:prstTxWarp>
          </a:bodyPr>
          <a:lstStyle/>
          <a:p>
            <a:pPr>
              <a:defRPr/>
            </a:pPr>
            <a:r>
              <a:rPr lang="en-US" sz="3300" b="0" smtClean="0">
                <a:effectLst/>
                <a:latin typeface="Arial Black" pitchFamily="34" charset="0"/>
              </a:rPr>
              <a:t>More Applications</a:t>
            </a:r>
          </a:p>
        </p:txBody>
      </p:sp>
      <p:pic>
        <p:nvPicPr>
          <p:cNvPr id="72706" name="Picture 3"/>
          <p:cNvPicPr>
            <a:picLocks noChangeAspect="1" noChangeArrowheads="1"/>
          </p:cNvPicPr>
          <p:nvPr/>
        </p:nvPicPr>
        <p:blipFill>
          <a:blip r:embed="rId2"/>
          <a:srcRect/>
          <a:stretch>
            <a:fillRect/>
          </a:stretch>
        </p:blipFill>
        <p:spPr bwMode="auto">
          <a:xfrm>
            <a:off x="5943600" y="1981200"/>
            <a:ext cx="2452688" cy="1895475"/>
          </a:xfrm>
          <a:prstGeom prst="rect">
            <a:avLst/>
          </a:prstGeom>
          <a:noFill/>
          <a:ln w="9525">
            <a:noFill/>
            <a:miter lim="800000"/>
            <a:headEnd/>
            <a:tailEnd/>
          </a:ln>
        </p:spPr>
      </p:pic>
      <p:sp>
        <p:nvSpPr>
          <p:cNvPr id="72707" name="Rectangle 4"/>
          <p:cNvSpPr>
            <a:spLocks noChangeArrowheads="1"/>
          </p:cNvSpPr>
          <p:nvPr/>
        </p:nvSpPr>
        <p:spPr bwMode="auto">
          <a:xfrm>
            <a:off x="304800" y="2362200"/>
            <a:ext cx="5562600" cy="1917700"/>
          </a:xfrm>
          <a:prstGeom prst="rect">
            <a:avLst/>
          </a:prstGeom>
          <a:noFill/>
          <a:ln w="9525">
            <a:noFill/>
            <a:miter lim="800000"/>
            <a:headEnd/>
            <a:tailEnd/>
          </a:ln>
        </p:spPr>
        <p:txBody>
          <a:bodyPr>
            <a:spAutoFit/>
          </a:bodyPr>
          <a:lstStyle/>
          <a:p>
            <a:pPr eaLnBrk="0" hangingPunct="0"/>
            <a:r>
              <a:rPr lang="en-US" sz="2400"/>
              <a:t>Forensic experts may be called upon</a:t>
            </a:r>
          </a:p>
          <a:p>
            <a:pPr eaLnBrk="0" hangingPunct="0"/>
            <a:r>
              <a:rPr lang="en-US" sz="2400"/>
              <a:t>to give information on the life and death</a:t>
            </a:r>
          </a:p>
          <a:p>
            <a:pPr eaLnBrk="0" hangingPunct="0"/>
            <a:r>
              <a:rPr lang="en-US" sz="2400"/>
              <a:t>of humans and animals in unique</a:t>
            </a:r>
          </a:p>
          <a:p>
            <a:pPr eaLnBrk="0" hangingPunct="0"/>
            <a:r>
              <a:rPr lang="en-US" sz="2400"/>
              <a:t>circumstances, including:</a:t>
            </a:r>
          </a:p>
          <a:p>
            <a:pPr eaLnBrk="0" hangingPunct="0"/>
            <a:endParaRPr lang="en-US" sz="2400"/>
          </a:p>
        </p:txBody>
      </p:sp>
      <p:sp>
        <p:nvSpPr>
          <p:cNvPr id="72708" name="Rectangle 5"/>
          <p:cNvSpPr>
            <a:spLocks noChangeArrowheads="1"/>
          </p:cNvSpPr>
          <p:nvPr/>
        </p:nvSpPr>
        <p:spPr bwMode="auto">
          <a:xfrm>
            <a:off x="304800" y="4114800"/>
            <a:ext cx="8382000" cy="1892300"/>
          </a:xfrm>
          <a:prstGeom prst="rect">
            <a:avLst/>
          </a:prstGeom>
          <a:noFill/>
          <a:ln w="9525">
            <a:noFill/>
            <a:miter lim="800000"/>
            <a:headEnd/>
            <a:tailEnd/>
          </a:ln>
        </p:spPr>
        <p:txBody>
          <a:bodyPr>
            <a:spAutoFit/>
          </a:bodyPr>
          <a:lstStyle/>
          <a:p>
            <a:pPr marL="742950" lvl="3" indent="-342900" eaLnBrk="0" hangingPunct="0">
              <a:spcBef>
                <a:spcPct val="30000"/>
              </a:spcBef>
              <a:buFont typeface="Wingdings" pitchFamily="2" charset="2"/>
              <a:buChar char="§"/>
            </a:pPr>
            <a:r>
              <a:rPr lang="en-US" sz="2000">
                <a:solidFill>
                  <a:schemeClr val="tx2"/>
                </a:solidFill>
              </a:rPr>
              <a:t>Mass Murder (Oklahoma bombing, plane crashes, World Trade)</a:t>
            </a:r>
          </a:p>
          <a:p>
            <a:pPr marL="742950" lvl="3" indent="-342900" eaLnBrk="0" hangingPunct="0">
              <a:spcBef>
                <a:spcPct val="30000"/>
              </a:spcBef>
              <a:buFont typeface="Wingdings" pitchFamily="2" charset="2"/>
              <a:buChar char="§"/>
            </a:pPr>
            <a:r>
              <a:rPr lang="en-US" sz="2000">
                <a:solidFill>
                  <a:schemeClr val="tx2"/>
                </a:solidFill>
              </a:rPr>
              <a:t>Earlier man (mummies, Iceman, Lindow man)</a:t>
            </a:r>
          </a:p>
          <a:p>
            <a:pPr marL="742950" lvl="3" indent="-342900" eaLnBrk="0" hangingPunct="0">
              <a:spcBef>
                <a:spcPct val="30000"/>
              </a:spcBef>
              <a:buFont typeface="Wingdings" pitchFamily="2" charset="2"/>
              <a:buChar char="§"/>
            </a:pPr>
            <a:r>
              <a:rPr lang="en-US" sz="2000">
                <a:solidFill>
                  <a:schemeClr val="tx2"/>
                </a:solidFill>
              </a:rPr>
              <a:t>Historical Significance (Holocaust, uncertain death of famous   people)</a:t>
            </a:r>
          </a:p>
          <a:p>
            <a:pPr marL="742950" lvl="3" indent="-342900" eaLnBrk="0" hangingPunct="0">
              <a:spcBef>
                <a:spcPct val="30000"/>
              </a:spcBef>
              <a:buFont typeface="Wingdings" pitchFamily="2" charset="2"/>
              <a:buChar char="§"/>
            </a:pPr>
            <a:r>
              <a:rPr lang="en-US" sz="2000">
                <a:solidFill>
                  <a:schemeClr val="tx2"/>
                </a:solidFill>
              </a:rPr>
              <a:t>Prehistoric Animals (Dinosaurs)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p:cNvSpPr>
          <p:nvPr>
            <p:ph type="title"/>
          </p:nvPr>
        </p:nvSpPr>
        <p:spPr bwMode="auto"/>
        <p:txBody>
          <a:bodyPr wrap="square" lIns="91440" tIns="45720" rIns="91440" bIns="45720" numCol="1" anchorCtr="0" compatLnSpc="1">
            <a:prstTxWarp prst="textNoShape">
              <a:avLst/>
            </a:prstTxWarp>
          </a:bodyPr>
          <a:lstStyle/>
          <a:p>
            <a:pPr>
              <a:defRPr/>
            </a:pPr>
            <a:r>
              <a:rPr lang="en-US" sz="3300" b="0" smtClean="0">
                <a:effectLst/>
                <a:latin typeface="Arial Black" pitchFamily="34" charset="0"/>
              </a:rPr>
              <a:t>Animal Facial Restoration</a:t>
            </a:r>
          </a:p>
        </p:txBody>
      </p:sp>
      <p:sp>
        <p:nvSpPr>
          <p:cNvPr id="73730" name="Rectangle 3"/>
          <p:cNvSpPr>
            <a:spLocks noChangeArrowheads="1"/>
          </p:cNvSpPr>
          <p:nvPr/>
        </p:nvSpPr>
        <p:spPr bwMode="auto">
          <a:xfrm>
            <a:off x="609600" y="1981200"/>
            <a:ext cx="8229600" cy="701675"/>
          </a:xfrm>
          <a:prstGeom prst="rect">
            <a:avLst/>
          </a:prstGeom>
          <a:noFill/>
          <a:ln w="9525">
            <a:noFill/>
            <a:miter lim="800000"/>
            <a:headEnd/>
            <a:tailEnd/>
          </a:ln>
        </p:spPr>
        <p:txBody>
          <a:bodyPr>
            <a:spAutoFit/>
          </a:bodyPr>
          <a:lstStyle/>
          <a:p>
            <a:pPr eaLnBrk="0" hangingPunct="0"/>
            <a:r>
              <a:rPr lang="en-US" sz="2000" b="1"/>
              <a:t>Determining what T Rex looked like using the bone formation.</a:t>
            </a:r>
          </a:p>
          <a:p>
            <a:pPr eaLnBrk="0" hangingPunct="0"/>
            <a:r>
              <a:rPr lang="en-US" sz="2000"/>
              <a:t>From this:			      	To this:</a:t>
            </a:r>
          </a:p>
        </p:txBody>
      </p:sp>
      <p:pic>
        <p:nvPicPr>
          <p:cNvPr id="73731" name="Picture 4"/>
          <p:cNvPicPr>
            <a:picLocks noChangeAspect="1" noChangeArrowheads="1"/>
          </p:cNvPicPr>
          <p:nvPr/>
        </p:nvPicPr>
        <p:blipFill>
          <a:blip r:embed="rId2"/>
          <a:srcRect/>
          <a:stretch>
            <a:fillRect/>
          </a:stretch>
        </p:blipFill>
        <p:spPr bwMode="auto">
          <a:xfrm>
            <a:off x="712788" y="2667000"/>
            <a:ext cx="3402012" cy="3581400"/>
          </a:xfrm>
          <a:prstGeom prst="rect">
            <a:avLst/>
          </a:prstGeom>
          <a:noFill/>
          <a:ln w="9525">
            <a:noFill/>
            <a:miter lim="800000"/>
            <a:headEnd/>
            <a:tailEnd/>
          </a:ln>
        </p:spPr>
      </p:pic>
      <p:pic>
        <p:nvPicPr>
          <p:cNvPr id="73732" name="Picture 5"/>
          <p:cNvPicPr>
            <a:picLocks noChangeAspect="1" noChangeArrowheads="1"/>
          </p:cNvPicPr>
          <p:nvPr/>
        </p:nvPicPr>
        <p:blipFill>
          <a:blip r:embed="rId3"/>
          <a:srcRect/>
          <a:stretch>
            <a:fillRect/>
          </a:stretch>
        </p:blipFill>
        <p:spPr bwMode="auto">
          <a:xfrm>
            <a:off x="5334000" y="2667000"/>
            <a:ext cx="2857500" cy="3505200"/>
          </a:xfrm>
          <a:prstGeom prst="rect">
            <a:avLst/>
          </a:prstGeom>
          <a:noFill/>
          <a:ln w="12700" cap="sq">
            <a:noFill/>
            <a:miter lim="800000"/>
            <a:headEnd type="none" w="sm" len="sm"/>
            <a:tailEnd type="none" w="sm" len="sm"/>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p:cNvSpPr>
          <p:nvPr>
            <p:ph type="title" idx="4294967295"/>
          </p:nvPr>
        </p:nvSpPr>
        <p:spPr bwMode="auto"/>
        <p:txBody>
          <a:bodyPr wrap="square" lIns="91440" tIns="45720" rIns="91440" bIns="45720" numCol="1" anchorCtr="0" compatLnSpc="1">
            <a:prstTxWarp prst="textNoShape">
              <a:avLst/>
            </a:prstTxWarp>
          </a:bodyPr>
          <a:lstStyle/>
          <a:p>
            <a:pPr>
              <a:defRPr/>
            </a:pPr>
            <a:r>
              <a:rPr lang="en-US" smtClean="0">
                <a:effectLst/>
              </a:rPr>
              <a:t>Forensic Archaeology</a:t>
            </a:r>
          </a:p>
        </p:txBody>
      </p:sp>
      <p:sp>
        <p:nvSpPr>
          <p:cNvPr id="74754" name="Rectangle 3"/>
          <p:cNvSpPr>
            <a:spLocks noGrp="1"/>
          </p:cNvSpPr>
          <p:nvPr>
            <p:ph type="body" sz="half" idx="4294967295"/>
          </p:nvPr>
        </p:nvSpPr>
        <p:spPr>
          <a:xfrm>
            <a:off x="457200" y="1481138"/>
            <a:ext cx="4038600" cy="4525962"/>
          </a:xfrm>
        </p:spPr>
        <p:txBody>
          <a:bodyPr/>
          <a:lstStyle/>
          <a:p>
            <a:r>
              <a:rPr lang="en-US" sz="2300" smtClean="0"/>
              <a:t>Uses and methods of Archeologists to uncover remains</a:t>
            </a:r>
          </a:p>
          <a:p>
            <a:pPr lvl="1"/>
            <a:r>
              <a:rPr lang="en-US" sz="2100" smtClean="0"/>
              <a:t>Remote Sensing</a:t>
            </a:r>
          </a:p>
          <a:p>
            <a:pPr lvl="1"/>
            <a:r>
              <a:rPr lang="en-US" sz="2100" smtClean="0"/>
              <a:t>Precise Mapping w/Spatial Relationships</a:t>
            </a:r>
          </a:p>
          <a:p>
            <a:pPr lvl="1"/>
            <a:r>
              <a:rPr lang="en-US" sz="2100" smtClean="0"/>
              <a:t>Evacuation methods</a:t>
            </a:r>
          </a:p>
          <a:p>
            <a:pPr lvl="1"/>
            <a:r>
              <a:rPr lang="en-US" sz="2100" smtClean="0"/>
              <a:t>Complete documentation of soils and artifacts</a:t>
            </a:r>
          </a:p>
        </p:txBody>
      </p:sp>
      <p:pic>
        <p:nvPicPr>
          <p:cNvPr id="74755" name="Picture 5" descr="GetAttachment">
            <a:hlinkClick r:id="rId2"/>
          </p:cNvPr>
          <p:cNvPicPr>
            <a:picLocks noChangeAspect="1" noChangeArrowheads="1"/>
          </p:cNvPicPr>
          <p:nvPr>
            <p:ph sz="half" idx="4294967295"/>
          </p:nvPr>
        </p:nvPicPr>
        <p:blipFill>
          <a:blip r:embed="rId3"/>
          <a:srcRect/>
          <a:stretch>
            <a:fillRect/>
          </a:stretch>
        </p:blipFill>
        <p:spPr>
          <a:xfrm>
            <a:off x="4457700" y="2819400"/>
            <a:ext cx="4686300" cy="3514725"/>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Field of Forensic Anthropology</a:t>
            </a:r>
            <a:endParaRPr lang="en-US" dirty="0"/>
          </a:p>
        </p:txBody>
      </p:sp>
      <p:sp>
        <p:nvSpPr>
          <p:cNvPr id="2052" name="Text Placeholder 2"/>
          <p:cNvSpPr>
            <a:spLocks noGrp="1"/>
          </p:cNvSpPr>
          <p:nvPr>
            <p:ph type="body" idx="1"/>
          </p:nvPr>
        </p:nvSpPr>
        <p:spPr/>
        <p:txBody>
          <a:bodyPr/>
          <a:lstStyle/>
          <a:p>
            <a:pPr eaLnBrk="1" hangingPunct="1"/>
            <a:endParaRPr lang="en-US" smtClean="0"/>
          </a:p>
        </p:txBody>
      </p:sp>
      <p:sp>
        <p:nvSpPr>
          <p:cNvPr id="2053" name="Text Placeholder 3"/>
          <p:cNvSpPr>
            <a:spLocks noGrp="1"/>
          </p:cNvSpPr>
          <p:nvPr>
            <p:ph type="body" sz="half" idx="3"/>
          </p:nvPr>
        </p:nvSpPr>
        <p:spPr>
          <a:xfrm>
            <a:off x="4645025" y="5410200"/>
            <a:ext cx="4041775" cy="762000"/>
          </a:xfrm>
        </p:spPr>
        <p:txBody>
          <a:bodyPr/>
          <a:lstStyle/>
          <a:p>
            <a:pPr eaLnBrk="1" hangingPunct="1"/>
            <a:endParaRPr lang="en-US" smtClean="0"/>
          </a:p>
        </p:txBody>
      </p:sp>
      <p:sp>
        <p:nvSpPr>
          <p:cNvPr id="2054" name="Content Placeholder 4"/>
          <p:cNvSpPr>
            <a:spLocks noGrp="1"/>
          </p:cNvSpPr>
          <p:nvPr>
            <p:ph sz="quarter" idx="2"/>
          </p:nvPr>
        </p:nvSpPr>
        <p:spPr>
          <a:xfrm>
            <a:off x="457200" y="1444625"/>
            <a:ext cx="5181600" cy="3941763"/>
          </a:xfrm>
          <a:ln>
            <a:prstDash val="solid"/>
          </a:ln>
        </p:spPr>
        <p:txBody>
          <a:bodyPr/>
          <a:lstStyle/>
          <a:p>
            <a:pPr eaLnBrk="1" hangingPunct="1">
              <a:buFont typeface="Wingdings 3" pitchFamily="18" charset="2"/>
              <a:buNone/>
            </a:pPr>
            <a:r>
              <a:rPr lang="en-US" smtClean="0"/>
              <a:t>3. The need emerged for the investigation of death and injury for criminal purposes</a:t>
            </a:r>
          </a:p>
          <a:p>
            <a:pPr eaLnBrk="1" hangingPunct="1">
              <a:buFont typeface="Wingdings 3" pitchFamily="18" charset="2"/>
              <a:buNone/>
            </a:pPr>
            <a:endParaRPr lang="en-US" smtClean="0"/>
          </a:p>
          <a:p>
            <a:pPr eaLnBrk="1" hangingPunct="1">
              <a:buFont typeface="Wingdings 3" pitchFamily="18" charset="2"/>
              <a:buNone/>
            </a:pPr>
            <a:r>
              <a:rPr lang="en-US" smtClean="0"/>
              <a:t>4. They are trained to understand the forms and variations of the human skeleton in individuals and populations.</a:t>
            </a:r>
          </a:p>
          <a:p>
            <a:pPr marL="1143000" lvl="2" eaLnBrk="1" hangingPunct="1"/>
            <a:r>
              <a:rPr lang="en-US" sz="1900" smtClean="0"/>
              <a:t> complements the pathologists emphasis on soft tissue. </a:t>
            </a:r>
          </a:p>
        </p:txBody>
      </p:sp>
      <p:graphicFrame>
        <p:nvGraphicFramePr>
          <p:cNvPr id="2050" name="Object 2"/>
          <p:cNvGraphicFramePr>
            <a:graphicFrameLocks noChangeAspect="1"/>
          </p:cNvGraphicFramePr>
          <p:nvPr>
            <p:ph sz="quarter" idx="4"/>
          </p:nvPr>
        </p:nvGraphicFramePr>
        <p:xfrm>
          <a:off x="5867400" y="1295400"/>
          <a:ext cx="2743200" cy="4198938"/>
        </p:xfrm>
        <a:graphic>
          <a:graphicData uri="http://schemas.openxmlformats.org/presentationml/2006/ole">
            <p:oleObj spid="_x0000_s2050" r:id="rId4" imgW="963168" imgH="1475232" progId="">
              <p:embed/>
            </p:oleObj>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45058" name="Rectangle 2"/>
          <p:cNvSpPr>
            <a:spLocks noGrp="1"/>
          </p:cNvSpPr>
          <p:nvPr>
            <p:ph type="title" idx="4294967295"/>
          </p:nvPr>
        </p:nvSpPr>
        <p:spPr bwMode="auto"/>
        <p:txBody>
          <a:bodyPr wrap="square" lIns="91440" tIns="45720" rIns="91440" bIns="45720" numCol="1" anchorCtr="0" compatLnSpc="1">
            <a:prstTxWarp prst="textNoShape">
              <a:avLst/>
            </a:prstTxWarp>
          </a:bodyPr>
          <a:lstStyle/>
          <a:p>
            <a:pPr>
              <a:defRPr/>
            </a:pPr>
            <a:r>
              <a:rPr lang="en-US" smtClean="0">
                <a:solidFill>
                  <a:schemeClr val="bg2"/>
                </a:solidFill>
                <a:effectLst/>
              </a:rPr>
              <a:t>Scene Processing</a:t>
            </a:r>
          </a:p>
        </p:txBody>
      </p:sp>
      <p:sp>
        <p:nvSpPr>
          <p:cNvPr id="75779" name="Rectangle 3"/>
          <p:cNvSpPr>
            <a:spLocks noGrp="1"/>
          </p:cNvSpPr>
          <p:nvPr>
            <p:ph type="body" idx="4294967295"/>
          </p:nvPr>
        </p:nvSpPr>
        <p:spPr/>
        <p:txBody>
          <a:bodyPr/>
          <a:lstStyle/>
          <a:p>
            <a:r>
              <a:rPr lang="en-US" smtClean="0">
                <a:solidFill>
                  <a:schemeClr val="bg1"/>
                </a:solidFill>
              </a:rPr>
              <a:t>Locating Remains:</a:t>
            </a:r>
          </a:p>
          <a:p>
            <a:pPr lvl="1"/>
            <a:r>
              <a:rPr lang="en-US" smtClean="0">
                <a:solidFill>
                  <a:schemeClr val="bg1"/>
                </a:solidFill>
              </a:rPr>
              <a:t>Participates in searches with law enforcement</a:t>
            </a:r>
          </a:p>
          <a:p>
            <a:pPr lvl="1"/>
            <a:r>
              <a:rPr lang="en-US" smtClean="0">
                <a:solidFill>
                  <a:schemeClr val="bg1"/>
                </a:solidFill>
              </a:rPr>
              <a:t>Done in unison with search and rescue teams, cadaver dogs, or divers.</a:t>
            </a:r>
          </a:p>
          <a:p>
            <a:pPr lvl="1">
              <a:buFont typeface="Verdana" pitchFamily="34" charset="0"/>
              <a:buNone/>
            </a:pPr>
            <a:endParaRPr lang="en-US" smtClean="0">
              <a:solidFill>
                <a:schemeClr val="bg1"/>
              </a:solidFill>
            </a:endParaRPr>
          </a:p>
          <a:p>
            <a:r>
              <a:rPr lang="en-US" b="1" smtClean="0">
                <a:solidFill>
                  <a:schemeClr val="bg1"/>
                </a:solidFill>
              </a:rPr>
              <a:t>The archaeologist, forensic anthropologist or coroner usually does on-site identification of remains to determine of they are human.</a:t>
            </a:r>
          </a:p>
          <a:p>
            <a:pPr lvl="1"/>
            <a:endParaRPr lang="en-US" b="1" smtClean="0">
              <a:solidFill>
                <a:schemeClr val="bg1"/>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46082" name="Rectangle 2"/>
          <p:cNvSpPr>
            <a:spLocks noGrp="1"/>
          </p:cNvSpPr>
          <p:nvPr>
            <p:ph type="title" idx="4294967295"/>
          </p:nvPr>
        </p:nvSpPr>
        <p:spPr bwMode="auto"/>
        <p:txBody>
          <a:bodyPr wrap="square" lIns="91440" tIns="45720" rIns="91440" bIns="45720" numCol="1" anchorCtr="0" compatLnSpc="1">
            <a:prstTxWarp prst="textNoShape">
              <a:avLst/>
            </a:prstTxWarp>
          </a:bodyPr>
          <a:lstStyle/>
          <a:p>
            <a:pPr>
              <a:defRPr/>
            </a:pPr>
            <a:r>
              <a:rPr lang="en-US" smtClean="0">
                <a:solidFill>
                  <a:schemeClr val="bg2"/>
                </a:solidFill>
                <a:effectLst/>
              </a:rPr>
              <a:t>Buried Remains</a:t>
            </a:r>
          </a:p>
        </p:txBody>
      </p:sp>
      <p:sp>
        <p:nvSpPr>
          <p:cNvPr id="76803" name="Rectangle 3"/>
          <p:cNvSpPr>
            <a:spLocks noGrp="1"/>
          </p:cNvSpPr>
          <p:nvPr>
            <p:ph type="body" sz="half" idx="4294967295"/>
          </p:nvPr>
        </p:nvSpPr>
        <p:spPr>
          <a:xfrm>
            <a:off x="381000" y="1828800"/>
            <a:ext cx="4038600" cy="4525963"/>
          </a:xfrm>
        </p:spPr>
        <p:txBody>
          <a:bodyPr/>
          <a:lstStyle/>
          <a:p>
            <a:r>
              <a:rPr lang="en-US" sz="2300" smtClean="0">
                <a:solidFill>
                  <a:schemeClr val="bg1"/>
                </a:solidFill>
              </a:rPr>
              <a:t>Access to and within the scene need to be well marked and limited.</a:t>
            </a:r>
          </a:p>
          <a:p>
            <a:r>
              <a:rPr lang="en-US" sz="2300" smtClean="0">
                <a:solidFill>
                  <a:schemeClr val="bg1"/>
                </a:solidFill>
              </a:rPr>
              <a:t>The area surrounding the site should be processed for other evidence.</a:t>
            </a:r>
          </a:p>
          <a:p>
            <a:endParaRPr lang="en-US" sz="2300" smtClean="0">
              <a:solidFill>
                <a:schemeClr val="bg1"/>
              </a:solidFill>
            </a:endParaRPr>
          </a:p>
        </p:txBody>
      </p:sp>
      <p:pic>
        <p:nvPicPr>
          <p:cNvPr id="76804" name="Picture 4" descr="P1010004"/>
          <p:cNvPicPr>
            <a:picLocks noChangeAspect="1" noChangeArrowheads="1"/>
          </p:cNvPicPr>
          <p:nvPr>
            <p:ph sz="half" idx="4294967295"/>
          </p:nvPr>
        </p:nvPicPr>
        <p:blipFill>
          <a:blip r:embed="rId2"/>
          <a:srcRect/>
          <a:stretch>
            <a:fillRect/>
          </a:stretch>
        </p:blipFill>
        <p:spPr>
          <a:xfrm>
            <a:off x="4876800" y="1981200"/>
            <a:ext cx="4038600" cy="3028950"/>
          </a:xfr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47106" name="Rectangle 2"/>
          <p:cNvSpPr>
            <a:spLocks noGrp="1"/>
          </p:cNvSpPr>
          <p:nvPr>
            <p:ph type="title" idx="4294967295"/>
          </p:nvPr>
        </p:nvSpPr>
        <p:spPr bwMode="auto"/>
        <p:txBody>
          <a:bodyPr wrap="square" lIns="91440" tIns="45720" rIns="91440" bIns="45720" numCol="1" anchorCtr="0" compatLnSpc="1">
            <a:prstTxWarp prst="textNoShape">
              <a:avLst/>
            </a:prstTxWarp>
          </a:bodyPr>
          <a:lstStyle/>
          <a:p>
            <a:pPr>
              <a:defRPr/>
            </a:pPr>
            <a:r>
              <a:rPr lang="en-US" smtClean="0">
                <a:solidFill>
                  <a:schemeClr val="bg2"/>
                </a:solidFill>
                <a:effectLst/>
              </a:rPr>
              <a:t>Initial Steps</a:t>
            </a:r>
          </a:p>
        </p:txBody>
      </p:sp>
      <p:sp>
        <p:nvSpPr>
          <p:cNvPr id="77827" name="Rectangle 3"/>
          <p:cNvSpPr>
            <a:spLocks noGrp="1"/>
          </p:cNvSpPr>
          <p:nvPr>
            <p:ph type="body" sz="half" idx="4294967295"/>
          </p:nvPr>
        </p:nvSpPr>
        <p:spPr>
          <a:xfrm>
            <a:off x="5105400" y="1752600"/>
            <a:ext cx="4038600" cy="4525963"/>
          </a:xfrm>
        </p:spPr>
        <p:txBody>
          <a:bodyPr/>
          <a:lstStyle/>
          <a:p>
            <a:pPr>
              <a:lnSpc>
                <a:spcPct val="90000"/>
              </a:lnSpc>
            </a:pPr>
            <a:r>
              <a:rPr lang="en-US" sz="2300" smtClean="0">
                <a:solidFill>
                  <a:schemeClr val="bg2"/>
                </a:solidFill>
              </a:rPr>
              <a:t>Area must be gridded</a:t>
            </a:r>
          </a:p>
          <a:p>
            <a:pPr>
              <a:lnSpc>
                <a:spcPct val="90000"/>
              </a:lnSpc>
            </a:pPr>
            <a:r>
              <a:rPr lang="en-US" sz="2300" smtClean="0">
                <a:solidFill>
                  <a:schemeClr val="bg2"/>
                </a:solidFill>
              </a:rPr>
              <a:t>Entire area photographed and documented</a:t>
            </a:r>
          </a:p>
          <a:p>
            <a:pPr>
              <a:lnSpc>
                <a:spcPct val="90000"/>
              </a:lnSpc>
            </a:pPr>
            <a:r>
              <a:rPr lang="en-US" sz="2300" smtClean="0">
                <a:solidFill>
                  <a:schemeClr val="bg2"/>
                </a:solidFill>
              </a:rPr>
              <a:t>Metal detector – (optional)</a:t>
            </a:r>
          </a:p>
          <a:p>
            <a:pPr>
              <a:lnSpc>
                <a:spcPct val="90000"/>
              </a:lnSpc>
            </a:pPr>
            <a:r>
              <a:rPr lang="en-US" sz="2300" smtClean="0">
                <a:solidFill>
                  <a:schemeClr val="bg2"/>
                </a:solidFill>
              </a:rPr>
              <a:t>Area is examined for insects, or larvae, associated with the a decomposing body</a:t>
            </a:r>
          </a:p>
          <a:p>
            <a:pPr>
              <a:lnSpc>
                <a:spcPct val="90000"/>
              </a:lnSpc>
            </a:pPr>
            <a:endParaRPr lang="en-US" sz="2300" smtClean="0">
              <a:solidFill>
                <a:schemeClr val="bg2"/>
              </a:solidFill>
            </a:endParaRPr>
          </a:p>
        </p:txBody>
      </p:sp>
      <p:pic>
        <p:nvPicPr>
          <p:cNvPr id="77828" name="Picture 4" descr="P1010003"/>
          <p:cNvPicPr>
            <a:picLocks noChangeAspect="1" noChangeArrowheads="1"/>
          </p:cNvPicPr>
          <p:nvPr>
            <p:ph sz="half" idx="4294967295"/>
          </p:nvPr>
        </p:nvPicPr>
        <p:blipFill>
          <a:blip r:embed="rId2"/>
          <a:srcRect/>
          <a:stretch>
            <a:fillRect/>
          </a:stretch>
        </p:blipFill>
        <p:spPr>
          <a:xfrm>
            <a:off x="0" y="1828800"/>
            <a:ext cx="5181600" cy="3886200"/>
          </a:xfr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48130" name="Rectangle 2"/>
          <p:cNvSpPr>
            <a:spLocks noGrp="1"/>
          </p:cNvSpPr>
          <p:nvPr>
            <p:ph type="title" idx="4294967295"/>
          </p:nvPr>
        </p:nvSpPr>
        <p:spPr bwMode="auto"/>
        <p:txBody>
          <a:bodyPr wrap="square" lIns="91440" tIns="45720" rIns="91440" bIns="45720" numCol="1" anchorCtr="0" compatLnSpc="1">
            <a:prstTxWarp prst="textNoShape">
              <a:avLst/>
            </a:prstTxWarp>
          </a:bodyPr>
          <a:lstStyle/>
          <a:p>
            <a:pPr>
              <a:defRPr/>
            </a:pPr>
            <a:r>
              <a:rPr lang="en-US" smtClean="0">
                <a:solidFill>
                  <a:schemeClr val="bg2"/>
                </a:solidFill>
                <a:effectLst/>
              </a:rPr>
              <a:t>Next....</a:t>
            </a:r>
          </a:p>
        </p:txBody>
      </p:sp>
      <p:sp>
        <p:nvSpPr>
          <p:cNvPr id="78851" name="Rectangle 3"/>
          <p:cNvSpPr>
            <a:spLocks noGrp="1"/>
          </p:cNvSpPr>
          <p:nvPr>
            <p:ph type="body" sz="half" idx="4294967295"/>
          </p:nvPr>
        </p:nvSpPr>
        <p:spPr>
          <a:xfrm>
            <a:off x="381000" y="1676400"/>
            <a:ext cx="4038600" cy="4525963"/>
          </a:xfrm>
        </p:spPr>
        <p:txBody>
          <a:bodyPr/>
          <a:lstStyle/>
          <a:p>
            <a:r>
              <a:rPr lang="en-US" sz="2100" smtClean="0">
                <a:solidFill>
                  <a:schemeClr val="bg2"/>
                </a:solidFill>
              </a:rPr>
              <a:t>A screening area is set up – somewhere away from the initial site</a:t>
            </a:r>
          </a:p>
          <a:p>
            <a:r>
              <a:rPr lang="en-US" sz="2100" smtClean="0">
                <a:solidFill>
                  <a:schemeClr val="bg2"/>
                </a:solidFill>
              </a:rPr>
              <a:t>Clear the area for digging</a:t>
            </a:r>
          </a:p>
          <a:p>
            <a:r>
              <a:rPr lang="en-US" sz="2100" smtClean="0">
                <a:solidFill>
                  <a:schemeClr val="bg2"/>
                </a:solidFill>
              </a:rPr>
              <a:t>Leaf cover is removed and screened</a:t>
            </a:r>
          </a:p>
          <a:p>
            <a:r>
              <a:rPr lang="en-US" sz="2100" smtClean="0">
                <a:solidFill>
                  <a:schemeClr val="bg2"/>
                </a:solidFill>
              </a:rPr>
              <a:t>Dirt is removed and screened – section by section</a:t>
            </a:r>
          </a:p>
          <a:p>
            <a:endParaRPr lang="en-US" sz="2100" smtClean="0">
              <a:solidFill>
                <a:schemeClr val="bg2"/>
              </a:solidFill>
            </a:endParaRPr>
          </a:p>
        </p:txBody>
      </p:sp>
      <p:pic>
        <p:nvPicPr>
          <p:cNvPr id="78852" name="Picture 4" descr="P1010010"/>
          <p:cNvPicPr>
            <a:picLocks noChangeAspect="1" noChangeArrowheads="1"/>
          </p:cNvPicPr>
          <p:nvPr>
            <p:ph sz="half" idx="4294967295"/>
          </p:nvPr>
        </p:nvPicPr>
        <p:blipFill>
          <a:blip r:embed="rId2"/>
          <a:srcRect/>
          <a:stretch>
            <a:fillRect/>
          </a:stretch>
        </p:blipFill>
        <p:spPr>
          <a:xfrm>
            <a:off x="4572000" y="1709738"/>
            <a:ext cx="4038600" cy="3028950"/>
          </a:xfr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49154" name="Rectangle 2"/>
          <p:cNvSpPr>
            <a:spLocks noGrp="1"/>
          </p:cNvSpPr>
          <p:nvPr>
            <p:ph type="title" idx="4294967295"/>
          </p:nvPr>
        </p:nvSpPr>
        <p:spPr bwMode="auto"/>
        <p:txBody>
          <a:bodyPr wrap="square" lIns="91440" tIns="45720" rIns="91440" bIns="45720" numCol="1" anchorCtr="0" compatLnSpc="1">
            <a:prstTxWarp prst="textNoShape">
              <a:avLst/>
            </a:prstTxWarp>
          </a:bodyPr>
          <a:lstStyle/>
          <a:p>
            <a:pPr>
              <a:defRPr/>
            </a:pPr>
            <a:r>
              <a:rPr lang="en-US" smtClean="0">
                <a:solidFill>
                  <a:schemeClr val="bg2"/>
                </a:solidFill>
                <a:effectLst/>
              </a:rPr>
              <a:t>Finally...</a:t>
            </a:r>
          </a:p>
        </p:txBody>
      </p:sp>
      <p:sp>
        <p:nvSpPr>
          <p:cNvPr id="79875" name="Rectangle 3"/>
          <p:cNvSpPr>
            <a:spLocks noGrp="1"/>
          </p:cNvSpPr>
          <p:nvPr>
            <p:ph sz="half" idx="4294967295"/>
          </p:nvPr>
        </p:nvSpPr>
        <p:spPr>
          <a:xfrm>
            <a:off x="457200" y="1481138"/>
            <a:ext cx="4038600" cy="4525962"/>
          </a:xfrm>
        </p:spPr>
        <p:txBody>
          <a:bodyPr/>
          <a:lstStyle/>
          <a:p>
            <a:r>
              <a:rPr lang="en-US" sz="1800" smtClean="0">
                <a:solidFill>
                  <a:schemeClr val="bg1"/>
                </a:solidFill>
              </a:rPr>
              <a:t>The remains are excavated – sometimes from the side to preserve the stratification patterns</a:t>
            </a:r>
          </a:p>
          <a:p>
            <a:pPr lvl="1"/>
            <a:r>
              <a:rPr lang="en-US" sz="1900" smtClean="0">
                <a:solidFill>
                  <a:schemeClr val="bg1"/>
                </a:solidFill>
              </a:rPr>
              <a:t>Trowels and brushes are used</a:t>
            </a:r>
          </a:p>
          <a:p>
            <a:pPr lvl="1"/>
            <a:r>
              <a:rPr lang="en-US" sz="1900" smtClean="0">
                <a:solidFill>
                  <a:schemeClr val="bg1"/>
                </a:solidFill>
              </a:rPr>
              <a:t>All evidence on the body is collected and packaged</a:t>
            </a:r>
          </a:p>
          <a:p>
            <a:r>
              <a:rPr lang="en-US" sz="1800" smtClean="0">
                <a:solidFill>
                  <a:schemeClr val="bg1"/>
                </a:solidFill>
              </a:rPr>
              <a:t>All sediment is screened</a:t>
            </a:r>
          </a:p>
          <a:p>
            <a:r>
              <a:rPr lang="en-US" sz="1800" smtClean="0">
                <a:solidFill>
                  <a:schemeClr val="bg1"/>
                </a:solidFill>
              </a:rPr>
              <a:t>Photographs are taken at regular intervals</a:t>
            </a:r>
          </a:p>
          <a:p>
            <a:r>
              <a:rPr lang="en-US" sz="1800" smtClean="0">
                <a:solidFill>
                  <a:schemeClr val="bg1"/>
                </a:solidFill>
              </a:rPr>
              <a:t>The body should be completely exposed before removing</a:t>
            </a:r>
          </a:p>
        </p:txBody>
      </p:sp>
      <p:pic>
        <p:nvPicPr>
          <p:cNvPr id="79876" name="Picture 4" descr="_41880564_skeleton203"/>
          <p:cNvPicPr>
            <a:picLocks noChangeAspect="1" noChangeArrowheads="1"/>
          </p:cNvPicPr>
          <p:nvPr/>
        </p:nvPicPr>
        <p:blipFill>
          <a:blip r:embed="rId2"/>
          <a:srcRect/>
          <a:stretch>
            <a:fillRect/>
          </a:stretch>
        </p:blipFill>
        <p:spPr bwMode="auto">
          <a:xfrm>
            <a:off x="4572000" y="2286000"/>
            <a:ext cx="4191000" cy="3138488"/>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61963" y="274638"/>
            <a:ext cx="8224837" cy="1143000"/>
          </a:xfrm>
        </p:spPr>
        <p:txBody>
          <a:bodyPr wrap="square" lIns="91440" tIns="45720" rIns="91440" bIns="45720" numCol="1" anchorCtr="0" compatLnSpc="1">
            <a:prstTxWarp prst="textNoShape">
              <a:avLst/>
            </a:prstTxWarp>
          </a:bodyPr>
          <a:lstStyle/>
          <a:p>
            <a:endParaRPr lang="en-US" smtClean="0">
              <a:effectLst/>
            </a:endParaRPr>
          </a:p>
        </p:txBody>
      </p:sp>
      <p:pic>
        <p:nvPicPr>
          <p:cNvPr id="5" name="Picture Placeholder 4" descr="DSC00421.JPG"/>
          <p:cNvPicPr>
            <a:picLocks noGrp="1" noChangeAspect="1"/>
          </p:cNvPicPr>
          <p:nvPr>
            <p:ph type="pic" idx="4294967295"/>
          </p:nvPr>
        </p:nvPicPr>
        <p:blipFill>
          <a:blip r:embed="rId3"/>
          <a:srcRect t="8833" b="8833"/>
          <a:stretch>
            <a:fillRect/>
          </a:stretch>
        </p:blipFill>
        <p:spPr>
          <a:xfrm>
            <a:off x="381000" y="1014413"/>
            <a:ext cx="8458200" cy="5222875"/>
          </a:xfrm>
          <a:ln w="101600" cap="flat" algn="ctr">
            <a:solidFill>
              <a:schemeClr val="lt1"/>
            </a:solidFill>
          </a:ln>
          <a:effectLst>
            <a:outerShdw blurRad="63500" sx="102000" sy="102000" algn="ctr" rotWithShape="0">
              <a:prstClr val="black">
                <a:alpha val="30000"/>
              </a:prstClr>
            </a:outerShdw>
          </a:effectLst>
        </p:spPr>
      </p:pic>
      <p:sp>
        <p:nvSpPr>
          <p:cNvPr id="4" name="Text Placeholder 3"/>
          <p:cNvSpPr>
            <a:spLocks noGrp="1"/>
          </p:cNvSpPr>
          <p:nvPr>
            <p:ph type="body" sz="half" idx="4294967295"/>
          </p:nvPr>
        </p:nvSpPr>
        <p:spPr>
          <a:xfrm>
            <a:off x="165100" y="3032125"/>
            <a:ext cx="1527175" cy="2359025"/>
          </a:xfrm>
        </p:spPr>
        <p:txBody>
          <a:bodyPr>
            <a:normAutofit/>
          </a:bodyPr>
          <a:lstStyle/>
          <a:p>
            <a:pPr marL="0" indent="0">
              <a:lnSpc>
                <a:spcPct val="150000"/>
              </a:lnSpc>
              <a:buFont typeface="Wingdings 3" pitchFamily="18" charset="2"/>
              <a:buNone/>
            </a:pPr>
            <a:endParaRPr lang="en-US" sz="1600" b="1" smtClean="0">
              <a:solidFill>
                <a:srgbClr val="000000"/>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wrap="square" lIns="91440" tIns="45720" rIns="91440" bIns="45720" numCol="1" anchorCtr="0" compatLnSpc="1">
            <a:prstTxWarp prst="textNoShape">
              <a:avLst/>
            </a:prstTxWarp>
          </a:bodyPr>
          <a:lstStyle/>
          <a:p>
            <a:r>
              <a:rPr lang="en-US" sz="3700" smtClean="0">
                <a:effectLst/>
              </a:rPr>
              <a:t>POINT PROVIENCE MAPPING</a:t>
            </a:r>
          </a:p>
        </p:txBody>
      </p:sp>
      <p:sp>
        <p:nvSpPr>
          <p:cNvPr id="95235" name="Content Placeholder 2"/>
          <p:cNvSpPr>
            <a:spLocks noGrp="1"/>
          </p:cNvSpPr>
          <p:nvPr>
            <p:ph idx="4294967295"/>
          </p:nvPr>
        </p:nvSpPr>
        <p:spPr/>
        <p:txBody>
          <a:bodyPr/>
          <a:lstStyle/>
          <a:p>
            <a:pPr marL="457200" indent="-457200"/>
            <a:r>
              <a:rPr lang="en-US" smtClean="0"/>
              <a:t>Carefully mapping artifacts on an X, Y, and Z axis to assign Strata and relative date</a:t>
            </a:r>
          </a:p>
          <a:p>
            <a:pPr marL="457200" indent="-457200"/>
            <a:r>
              <a:rPr lang="en-US" smtClean="0"/>
              <a:t>Provides the ability to recreate and preserve the find</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wrap="square" lIns="91440" tIns="45720" rIns="91440" bIns="45720" numCol="1" anchorCtr="0" compatLnSpc="1">
            <a:prstTxWarp prst="textNoShape">
              <a:avLst/>
            </a:prstTxWarp>
          </a:bodyPr>
          <a:lstStyle/>
          <a:p>
            <a:r>
              <a:rPr lang="en-US" smtClean="0">
                <a:effectLst/>
              </a:rPr>
              <a:t>MAPS	</a:t>
            </a:r>
          </a:p>
        </p:txBody>
      </p:sp>
      <p:pic>
        <p:nvPicPr>
          <p:cNvPr id="93187" name="Content Placeholder 3" descr="site map.jpg"/>
          <p:cNvPicPr>
            <a:picLocks noGrp="1" noChangeAspect="1"/>
          </p:cNvPicPr>
          <p:nvPr>
            <p:ph idx="4294967295"/>
          </p:nvPr>
        </p:nvPicPr>
        <p:blipFill>
          <a:blip r:embed="rId3"/>
          <a:srcRect/>
          <a:stretch>
            <a:fillRect/>
          </a:stretch>
        </p:blipFill>
        <p:spPr>
          <a:xfrm>
            <a:off x="533400" y="533400"/>
            <a:ext cx="8429625" cy="6122988"/>
          </a:xfr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p:cNvSpPr>
          <p:nvPr>
            <p:ph type="title" idx="4294967295"/>
          </p:nvPr>
        </p:nvSpPr>
        <p:spPr bwMode="auto">
          <a:noFill/>
        </p:spPr>
        <p:txBody>
          <a:bodyPr wrap="square" lIns="91440" tIns="45720" rIns="91440" bIns="45720" numCol="1" anchorCtr="0" compatLnSpc="1">
            <a:prstTxWarp prst="textNoShape">
              <a:avLst/>
            </a:prstTxWarp>
          </a:bodyPr>
          <a:lstStyle/>
          <a:p>
            <a:endParaRPr lang="en-US" smtClean="0">
              <a:effectLst/>
            </a:endParaRPr>
          </a:p>
        </p:txBody>
      </p:sp>
      <p:sp>
        <p:nvSpPr>
          <p:cNvPr id="97283" name="Rectangle 3"/>
          <p:cNvSpPr>
            <a:spLocks noGrp="1"/>
          </p:cNvSpPr>
          <p:nvPr>
            <p:ph type="body" idx="4294967295"/>
          </p:nvPr>
        </p:nvSpPr>
        <p:spPr/>
        <p:txBody>
          <a:bodyPr/>
          <a:lstStyle/>
          <a:p>
            <a:endParaRPr lang="en-US" smtClean="0"/>
          </a:p>
        </p:txBody>
      </p:sp>
      <p:pic>
        <p:nvPicPr>
          <p:cNvPr id="5" name="Picture Placeholder 4" descr="DSC00416.JPG"/>
          <p:cNvPicPr>
            <a:picLocks noGrp="1" noChangeAspect="1"/>
          </p:cNvPicPr>
          <p:nvPr>
            <p:ph type="pic" idx="4294967295"/>
          </p:nvPr>
        </p:nvPicPr>
        <p:blipFill>
          <a:blip r:embed="rId2"/>
          <a:srcRect t="15628" b="15628"/>
          <a:stretch>
            <a:fillRect/>
          </a:stretch>
        </p:blipFill>
        <p:spPr>
          <a:xfrm>
            <a:off x="762000" y="1117600"/>
            <a:ext cx="7689850" cy="4749800"/>
          </a:xfrm>
          <a:noFill/>
          <a:ln w="101600" cap="flat" algn="ctr">
            <a:solidFill>
              <a:schemeClr val="lt1"/>
            </a:solidFill>
          </a:ln>
          <a:effectLst>
            <a:outerShdw blurRad="63500" sx="102000" sy="102000" algn="ctr" rotWithShape="0">
              <a:prstClr val="black">
                <a:alpha val="30000"/>
              </a:prstClr>
            </a:outerShdw>
          </a:effec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wrap="square" lIns="91440" tIns="45720" rIns="91440" bIns="45720" numCol="1" anchorCtr="0" compatLnSpc="1">
            <a:prstTxWarp prst="textNoShape">
              <a:avLst/>
            </a:prstTxWarp>
          </a:bodyPr>
          <a:lstStyle/>
          <a:p>
            <a:r>
              <a:rPr lang="en-US" smtClean="0">
                <a:effectLst/>
              </a:rPr>
              <a:t>FLOTATION ANALYSIS</a:t>
            </a:r>
          </a:p>
        </p:txBody>
      </p:sp>
      <p:sp>
        <p:nvSpPr>
          <p:cNvPr id="98307" name="Content Placeholder 2"/>
          <p:cNvSpPr>
            <a:spLocks noGrp="1"/>
          </p:cNvSpPr>
          <p:nvPr>
            <p:ph idx="4294967295"/>
          </p:nvPr>
        </p:nvSpPr>
        <p:spPr/>
        <p:txBody>
          <a:bodyPr/>
          <a:lstStyle/>
          <a:p>
            <a:pPr marL="457200" indent="-457200"/>
            <a:r>
              <a:rPr lang="en-US" smtClean="0"/>
              <a:t>Collection of soil samples for macro-botanical recovery</a:t>
            </a:r>
          </a:p>
          <a:p>
            <a:pPr marL="457200" indent="-457200"/>
            <a:r>
              <a:rPr lang="en-US" smtClean="0"/>
              <a:t>Soils are carefully “floated” in water.</a:t>
            </a:r>
          </a:p>
          <a:p>
            <a:pPr marL="457200" indent="-457200"/>
            <a:r>
              <a:rPr lang="en-US" smtClean="0"/>
              <a:t>The lighter fraction (Seeds, pollens, diatomes, phytoliths) float to surface. </a:t>
            </a:r>
          </a:p>
          <a:p>
            <a:pPr marL="457200" indent="-457200"/>
            <a:r>
              <a:rPr lang="en-US" smtClean="0"/>
              <a:t>Fraction is sorted and examined to identify genre, family or species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marL="365760" indent="-256032" eaLnBrk="1" fontAlgn="auto" hangingPunct="1">
              <a:spcAft>
                <a:spcPts val="0"/>
              </a:spcAft>
              <a:buFont typeface="Wingdings 3"/>
              <a:buChar char=""/>
              <a:defRPr/>
            </a:pPr>
            <a:r>
              <a:rPr lang="en-US" dirty="0" smtClean="0"/>
              <a:t>1. Interpretation of primarily outdoor death scenes and postmortem processes - </a:t>
            </a:r>
            <a:r>
              <a:rPr lang="en-US" b="1" dirty="0" smtClean="0"/>
              <a:t>Forensic Taphonomy</a:t>
            </a:r>
          </a:p>
          <a:p>
            <a:pPr marL="365760" indent="-256032" eaLnBrk="1" fontAlgn="auto" hangingPunct="1">
              <a:spcAft>
                <a:spcPts val="0"/>
              </a:spcAft>
              <a:buFont typeface="Wingdings 3"/>
              <a:buNone/>
              <a:defRPr/>
            </a:pPr>
            <a:endParaRPr lang="en-US" b="1" dirty="0" smtClean="0"/>
          </a:p>
          <a:p>
            <a:pPr marL="365760" indent="-256032" eaLnBrk="1" fontAlgn="auto" hangingPunct="1">
              <a:spcAft>
                <a:spcPts val="0"/>
              </a:spcAft>
              <a:buFont typeface="Wingdings 3"/>
              <a:buChar char=""/>
              <a:defRPr/>
            </a:pPr>
            <a:r>
              <a:rPr lang="en-US" dirty="0" smtClean="0"/>
              <a:t>2. Recovery of scattered or buried remains – </a:t>
            </a:r>
            <a:r>
              <a:rPr lang="en-US" b="1" dirty="0" smtClean="0"/>
              <a:t>Forensic Archaeology</a:t>
            </a:r>
          </a:p>
          <a:p>
            <a:pPr marL="365760" indent="-256032" eaLnBrk="1" fontAlgn="auto" hangingPunct="1">
              <a:spcAft>
                <a:spcPts val="0"/>
              </a:spcAft>
              <a:buFont typeface="Wingdings 3"/>
              <a:buNone/>
              <a:defRPr/>
            </a:pPr>
            <a:endParaRPr lang="en-US" b="1" dirty="0" smtClean="0"/>
          </a:p>
          <a:p>
            <a:pPr marL="365760" indent="-256032" eaLnBrk="1" fontAlgn="auto" hangingPunct="1">
              <a:spcAft>
                <a:spcPts val="0"/>
              </a:spcAft>
              <a:buFont typeface="Wingdings 3"/>
              <a:buChar char=""/>
              <a:defRPr/>
            </a:pPr>
            <a:r>
              <a:rPr lang="en-US" dirty="0" smtClean="0"/>
              <a:t>3. Extrapolation of soft tissue based on skeletal form</a:t>
            </a:r>
          </a:p>
          <a:p>
            <a:pPr marL="365760" indent="-256032" eaLnBrk="1" fontAlgn="auto" hangingPunct="1">
              <a:spcAft>
                <a:spcPts val="0"/>
              </a:spcAft>
              <a:buFont typeface="Wingdings 3"/>
              <a:buChar char=""/>
              <a:defRPr/>
            </a:pPr>
            <a:endParaRPr lang="en-US" dirty="0" smtClean="0"/>
          </a:p>
          <a:p>
            <a:pPr marL="365760" indent="-256032" eaLnBrk="1" fontAlgn="auto" hangingPunct="1">
              <a:spcAft>
                <a:spcPts val="0"/>
              </a:spcAft>
              <a:buFont typeface="Wingdings 3"/>
              <a:buChar char=""/>
              <a:defRPr/>
            </a:pPr>
            <a:r>
              <a:rPr lang="en-US" dirty="0" smtClean="0"/>
              <a:t>4. Biochemical interpretation of sharp and blunt force injuries, primarily to the bone</a:t>
            </a:r>
            <a:endParaRPr lang="en-US" dirty="0"/>
          </a:p>
        </p:txBody>
      </p:sp>
      <p:sp>
        <p:nvSpPr>
          <p:cNvPr id="3" name="Title 2"/>
          <p:cNvSpPr>
            <a:spLocks noGrp="1"/>
          </p:cNvSpPr>
          <p:nvPr>
            <p:ph type="title"/>
          </p:nvPr>
        </p:nvSpPr>
        <p:spPr/>
        <p:txBody>
          <a:bodyPr>
            <a:normAutofit fontScale="90000"/>
          </a:bodyPr>
          <a:lstStyle/>
          <a:p>
            <a:pPr eaLnBrk="1" fontAlgn="auto" hangingPunct="1">
              <a:spcAft>
                <a:spcPts val="0"/>
              </a:spcAft>
              <a:defRPr/>
            </a:pPr>
            <a:r>
              <a:rPr lang="en-US" dirty="0" smtClean="0"/>
              <a:t>Branches of Forensic Anthropology</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wrap="square" lIns="91440" tIns="45720" rIns="91440" bIns="45720" numCol="1" anchorCtr="0" compatLnSpc="1">
            <a:prstTxWarp prst="textNoShape">
              <a:avLst/>
            </a:prstTxWarp>
          </a:bodyPr>
          <a:lstStyle/>
          <a:p>
            <a:r>
              <a:rPr lang="en-US" smtClean="0">
                <a:effectLst/>
              </a:rPr>
              <a:t>PEDESTALING</a:t>
            </a:r>
          </a:p>
        </p:txBody>
      </p:sp>
      <p:pic>
        <p:nvPicPr>
          <p:cNvPr id="101379" name="Picture 3" descr="DSCN0824.JPG"/>
          <p:cNvPicPr>
            <a:picLocks noChangeAspect="1"/>
          </p:cNvPicPr>
          <p:nvPr/>
        </p:nvPicPr>
        <p:blipFill>
          <a:blip r:embed="rId3"/>
          <a:srcRect/>
          <a:stretch>
            <a:fillRect/>
          </a:stretch>
        </p:blipFill>
        <p:spPr bwMode="auto">
          <a:xfrm>
            <a:off x="914400" y="1295400"/>
            <a:ext cx="7162800" cy="5372100"/>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wrap="square" lIns="91440" tIns="45720" rIns="91440" bIns="45720" numCol="1" anchorCtr="0" compatLnSpc="1">
            <a:prstTxWarp prst="textNoShape">
              <a:avLst/>
            </a:prstTxWarp>
          </a:bodyPr>
          <a:lstStyle/>
          <a:p>
            <a:r>
              <a:rPr lang="en-US" sz="2900" smtClean="0">
                <a:effectLst/>
              </a:rPr>
              <a:t>THE CAREFUL EXCAVATION OF SURROUNDING SOILS TO EXPOSE ARTIFACTS IN THEIR ENTIRETY</a:t>
            </a:r>
            <a:r>
              <a:rPr lang="en-US" sz="3700" smtClean="0">
                <a:effectLst/>
              </a:rPr>
              <a:t>. </a:t>
            </a:r>
          </a:p>
        </p:txBody>
      </p:sp>
      <p:pic>
        <p:nvPicPr>
          <p:cNvPr id="104451" name="Picture 3" descr="Unit Profiles 96 Feature 3 ped.jpg"/>
          <p:cNvPicPr>
            <a:picLocks noChangeAspect="1"/>
          </p:cNvPicPr>
          <p:nvPr/>
        </p:nvPicPr>
        <p:blipFill>
          <a:blip r:embed="rId3"/>
          <a:srcRect/>
          <a:stretch>
            <a:fillRect/>
          </a:stretch>
        </p:blipFill>
        <p:spPr bwMode="auto">
          <a:xfrm>
            <a:off x="2133600" y="2063750"/>
            <a:ext cx="5741988" cy="4514850"/>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wrap="square" lIns="91440" tIns="45720" rIns="91440" bIns="45720" numCol="1" anchorCtr="0" compatLnSpc="1">
            <a:prstTxWarp prst="textNoShape">
              <a:avLst/>
            </a:prstTxWarp>
          </a:bodyPr>
          <a:lstStyle/>
          <a:p>
            <a:r>
              <a:rPr lang="en-US" smtClean="0">
                <a:effectLst/>
              </a:rPr>
              <a:t>BURIALS</a:t>
            </a:r>
          </a:p>
        </p:txBody>
      </p:sp>
      <p:pic>
        <p:nvPicPr>
          <p:cNvPr id="109571" name="Content Placeholder 3" descr="Untitled_Page_2.jpg"/>
          <p:cNvPicPr>
            <a:picLocks noGrp="1" noChangeAspect="1"/>
          </p:cNvPicPr>
          <p:nvPr>
            <p:ph idx="4294967295"/>
          </p:nvPr>
        </p:nvPicPr>
        <p:blipFill>
          <a:blip r:embed="rId3"/>
          <a:srcRect/>
          <a:stretch>
            <a:fillRect/>
          </a:stretch>
        </p:blipFill>
        <p:spPr>
          <a:xfrm>
            <a:off x="3276600" y="304800"/>
            <a:ext cx="5105400" cy="6126163"/>
          </a:xfr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0970" name="Rectangle 10"/>
          <p:cNvSpPr>
            <a:spLocks noGrp="1"/>
          </p:cNvSpPr>
          <p:nvPr>
            <p:ph type="title" idx="4294967295"/>
          </p:nvPr>
        </p:nvSpPr>
        <p:spPr bwMode="auto"/>
        <p:txBody>
          <a:bodyPr wrap="square" lIns="91440" tIns="45720" rIns="91440" bIns="45720" numCol="1" anchorCtr="0" compatLnSpc="1">
            <a:prstTxWarp prst="textNoShape">
              <a:avLst/>
            </a:prstTxWarp>
          </a:bodyPr>
          <a:lstStyle/>
          <a:p>
            <a:pPr>
              <a:defRPr/>
            </a:pPr>
            <a:r>
              <a:rPr lang="en-US" smtClean="0">
                <a:solidFill>
                  <a:schemeClr val="bg2"/>
                </a:solidFill>
                <a:effectLst/>
              </a:rPr>
              <a:t>Pictures from Last Year</a:t>
            </a:r>
          </a:p>
        </p:txBody>
      </p:sp>
      <p:pic>
        <p:nvPicPr>
          <p:cNvPr id="80899" name="Picture 5" descr="GetAttachment">
            <a:hlinkClick r:id="rId2"/>
          </p:cNvPr>
          <p:cNvPicPr>
            <a:picLocks noChangeAspect="1" noChangeArrowheads="1"/>
          </p:cNvPicPr>
          <p:nvPr>
            <p:ph sz="half" idx="4294967295"/>
          </p:nvPr>
        </p:nvPicPr>
        <p:blipFill>
          <a:blip r:embed="rId3"/>
          <a:srcRect/>
          <a:stretch>
            <a:fillRect/>
          </a:stretch>
        </p:blipFill>
        <p:spPr>
          <a:xfrm>
            <a:off x="0" y="3429000"/>
            <a:ext cx="4572000" cy="3429000"/>
          </a:xfrm>
        </p:spPr>
      </p:pic>
      <p:pic>
        <p:nvPicPr>
          <p:cNvPr id="80900" name="Picture 9" descr="GetAttachment">
            <a:hlinkClick r:id="rId4"/>
          </p:cNvPr>
          <p:cNvPicPr>
            <a:picLocks noChangeAspect="1" noChangeArrowheads="1"/>
          </p:cNvPicPr>
          <p:nvPr>
            <p:ph sz="half" idx="4294967295"/>
          </p:nvPr>
        </p:nvPicPr>
        <p:blipFill>
          <a:blip r:embed="rId5"/>
          <a:srcRect/>
          <a:stretch>
            <a:fillRect/>
          </a:stretch>
        </p:blipFill>
        <p:spPr>
          <a:xfrm>
            <a:off x="4572000" y="1752600"/>
            <a:ext cx="4419600" cy="3314700"/>
          </a:xfrm>
        </p:spPr>
      </p:pic>
      <p:sp>
        <p:nvSpPr>
          <p:cNvPr id="80901" name="Text Box 5"/>
          <p:cNvSpPr txBox="1">
            <a:spLocks noChangeArrowheads="1"/>
          </p:cNvSpPr>
          <p:nvPr/>
        </p:nvSpPr>
        <p:spPr bwMode="auto">
          <a:xfrm>
            <a:off x="304800" y="2743200"/>
            <a:ext cx="4038600" cy="641350"/>
          </a:xfrm>
          <a:prstGeom prst="rect">
            <a:avLst/>
          </a:prstGeom>
          <a:noFill/>
          <a:ln w="9525">
            <a:noFill/>
            <a:miter lim="800000"/>
            <a:headEnd/>
            <a:tailEnd/>
          </a:ln>
        </p:spPr>
        <p:txBody>
          <a:bodyPr>
            <a:spAutoFit/>
          </a:bodyPr>
          <a:lstStyle/>
          <a:p>
            <a:pPr>
              <a:spcBef>
                <a:spcPct val="50000"/>
              </a:spcBef>
            </a:pPr>
            <a:r>
              <a:rPr lang="en-US">
                <a:solidFill>
                  <a:schemeClr val="bg2"/>
                </a:solidFill>
              </a:rPr>
              <a:t>Mrs. Elizabeth Selig – Instructing students</a:t>
            </a:r>
          </a:p>
        </p:txBody>
      </p:sp>
      <p:sp>
        <p:nvSpPr>
          <p:cNvPr id="80902" name="Text Box 6"/>
          <p:cNvSpPr txBox="1">
            <a:spLocks noChangeArrowheads="1"/>
          </p:cNvSpPr>
          <p:nvPr/>
        </p:nvSpPr>
        <p:spPr bwMode="auto">
          <a:xfrm>
            <a:off x="5029200" y="5334000"/>
            <a:ext cx="3733800" cy="366713"/>
          </a:xfrm>
          <a:prstGeom prst="rect">
            <a:avLst/>
          </a:prstGeom>
          <a:noFill/>
          <a:ln w="9525">
            <a:noFill/>
            <a:miter lim="800000"/>
            <a:headEnd/>
            <a:tailEnd/>
          </a:ln>
        </p:spPr>
        <p:txBody>
          <a:bodyPr>
            <a:spAutoFit/>
          </a:bodyPr>
          <a:lstStyle/>
          <a:p>
            <a:pPr>
              <a:spcBef>
                <a:spcPct val="50000"/>
              </a:spcBef>
            </a:pPr>
            <a:r>
              <a:rPr lang="en-US">
                <a:solidFill>
                  <a:schemeClr val="bg2"/>
                </a:solidFill>
              </a:rPr>
              <a:t>Student screening for artifacts</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1202" name="Rectangle 2"/>
          <p:cNvSpPr>
            <a:spLocks noGrp="1"/>
          </p:cNvSpPr>
          <p:nvPr>
            <p:ph type="title" idx="4294967295"/>
          </p:nvPr>
        </p:nvSpPr>
        <p:spPr bwMode="auto">
          <a:xfrm>
            <a:off x="0" y="274638"/>
            <a:ext cx="8229600" cy="1143000"/>
          </a:xfrm>
        </p:spPr>
        <p:txBody>
          <a:bodyPr wrap="square" lIns="91440" tIns="45720" rIns="91440" bIns="45720" numCol="1" anchorCtr="0" compatLnSpc="1">
            <a:prstTxWarp prst="textNoShape">
              <a:avLst/>
            </a:prstTxWarp>
          </a:bodyPr>
          <a:lstStyle/>
          <a:p>
            <a:pPr>
              <a:defRPr/>
            </a:pPr>
            <a:r>
              <a:rPr lang="en-US" smtClean="0">
                <a:solidFill>
                  <a:schemeClr val="bg2"/>
                </a:solidFill>
                <a:effectLst/>
              </a:rPr>
              <a:t>More Pics</a:t>
            </a:r>
          </a:p>
        </p:txBody>
      </p:sp>
      <p:pic>
        <p:nvPicPr>
          <p:cNvPr id="81923" name="Picture 3" descr="P1010017"/>
          <p:cNvPicPr>
            <a:picLocks noChangeAspect="1" noChangeArrowheads="1"/>
          </p:cNvPicPr>
          <p:nvPr>
            <p:ph idx="4294967295"/>
          </p:nvPr>
        </p:nvPicPr>
        <p:blipFill>
          <a:blip r:embed="rId2"/>
          <a:srcRect/>
          <a:stretch>
            <a:fillRect/>
          </a:stretch>
        </p:blipFill>
        <p:spPr>
          <a:xfrm>
            <a:off x="3948113" y="1524000"/>
            <a:ext cx="5195887" cy="3897313"/>
          </a:xfrm>
        </p:spPr>
      </p:pic>
      <p:sp>
        <p:nvSpPr>
          <p:cNvPr id="81924" name="Text Box 4"/>
          <p:cNvSpPr txBox="1">
            <a:spLocks noChangeArrowheads="1"/>
          </p:cNvSpPr>
          <p:nvPr/>
        </p:nvSpPr>
        <p:spPr bwMode="auto">
          <a:xfrm>
            <a:off x="533400" y="1676400"/>
            <a:ext cx="3581400" cy="1920875"/>
          </a:xfrm>
          <a:prstGeom prst="rect">
            <a:avLst/>
          </a:prstGeom>
          <a:noFill/>
          <a:ln w="9525">
            <a:noFill/>
            <a:miter lim="800000"/>
            <a:headEnd/>
            <a:tailEnd/>
          </a:ln>
        </p:spPr>
        <p:txBody>
          <a:bodyPr>
            <a:spAutoFit/>
          </a:bodyPr>
          <a:lstStyle/>
          <a:p>
            <a:pPr>
              <a:spcBef>
                <a:spcPct val="50000"/>
              </a:spcBef>
            </a:pPr>
            <a:r>
              <a:rPr lang="en-US" sz="2000">
                <a:solidFill>
                  <a:schemeClr val="bg2"/>
                </a:solidFill>
              </a:rPr>
              <a:t>The site has to ‘squared’ off, and lined with string. This is so the measurements are accurate, and it helps the sketcher make precise representations.</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2946" name="Picture 2" descr="P1010021"/>
          <p:cNvPicPr>
            <a:picLocks noChangeAspect="1" noChangeArrowheads="1"/>
          </p:cNvPicPr>
          <p:nvPr>
            <p:ph sz="half" idx="4294967295"/>
          </p:nvPr>
        </p:nvPicPr>
        <p:blipFill>
          <a:blip r:embed="rId3"/>
          <a:srcRect/>
          <a:stretch>
            <a:fillRect/>
          </a:stretch>
        </p:blipFill>
        <p:spPr>
          <a:xfrm>
            <a:off x="3581400" y="1143000"/>
            <a:ext cx="5562600" cy="4171950"/>
          </a:xfrm>
        </p:spPr>
      </p:pic>
      <p:sp>
        <p:nvSpPr>
          <p:cNvPr id="82947" name="Text Box 3"/>
          <p:cNvSpPr txBox="1">
            <a:spLocks noChangeArrowheads="1"/>
          </p:cNvSpPr>
          <p:nvPr/>
        </p:nvSpPr>
        <p:spPr bwMode="auto">
          <a:xfrm>
            <a:off x="457200" y="1752600"/>
            <a:ext cx="3048000" cy="1920875"/>
          </a:xfrm>
          <a:prstGeom prst="rect">
            <a:avLst/>
          </a:prstGeom>
          <a:noFill/>
          <a:ln w="9525">
            <a:noFill/>
            <a:miter lim="800000"/>
            <a:headEnd/>
            <a:tailEnd/>
          </a:ln>
        </p:spPr>
        <p:txBody>
          <a:bodyPr>
            <a:spAutoFit/>
          </a:bodyPr>
          <a:lstStyle/>
          <a:p>
            <a:pPr>
              <a:spcBef>
                <a:spcPct val="50000"/>
              </a:spcBef>
            </a:pPr>
            <a:r>
              <a:rPr lang="en-US" sz="2000">
                <a:solidFill>
                  <a:schemeClr val="bg2"/>
                </a:solidFill>
              </a:rPr>
              <a:t>If the site needs to left overnight, it must be covered. This protects it from scavengers, rain, and “whatever” else may interfere.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Content Placeholder 4"/>
          <p:cNvSpPr>
            <a:spLocks noGrp="1"/>
          </p:cNvSpPr>
          <p:nvPr>
            <p:ph sz="half" idx="1"/>
          </p:nvPr>
        </p:nvSpPr>
        <p:spPr>
          <a:xfrm>
            <a:off x="457200" y="1481138"/>
            <a:ext cx="8458200" cy="4525962"/>
          </a:xfrm>
        </p:spPr>
        <p:txBody>
          <a:bodyPr/>
          <a:lstStyle/>
          <a:p>
            <a:pPr eaLnBrk="1" hangingPunct="1"/>
            <a:r>
              <a:rPr lang="en-US" smtClean="0"/>
              <a:t>Identifying the victim or at least providing a biological profile</a:t>
            </a:r>
          </a:p>
          <a:p>
            <a:pPr eaLnBrk="1" hangingPunct="1"/>
            <a:endParaRPr lang="en-US" smtClean="0"/>
          </a:p>
          <a:p>
            <a:pPr eaLnBrk="1" hangingPunct="1"/>
            <a:r>
              <a:rPr lang="en-US" smtClean="0"/>
              <a:t>Reconstructing the postmortem period based on the condition of the remains</a:t>
            </a:r>
          </a:p>
          <a:p>
            <a:pPr eaLnBrk="1" hangingPunct="1"/>
            <a:endParaRPr lang="en-US" smtClean="0"/>
          </a:p>
          <a:p>
            <a:pPr eaLnBrk="1" hangingPunct="1"/>
            <a:r>
              <a:rPr lang="en-US" smtClean="0"/>
              <a:t>Providing data </a:t>
            </a:r>
          </a:p>
          <a:p>
            <a:pPr eaLnBrk="1" hangingPunct="1">
              <a:buFont typeface="Wingdings 3" pitchFamily="18" charset="2"/>
              <a:buNone/>
            </a:pPr>
            <a:r>
              <a:rPr lang="en-US" smtClean="0"/>
              <a:t>regarding the death </a:t>
            </a:r>
          </a:p>
          <a:p>
            <a:pPr eaLnBrk="1" hangingPunct="1">
              <a:buFont typeface="Wingdings 3" pitchFamily="18" charset="2"/>
              <a:buNone/>
            </a:pPr>
            <a:r>
              <a:rPr lang="en-US" smtClean="0"/>
              <a:t>event</a:t>
            </a:r>
          </a:p>
        </p:txBody>
      </p:sp>
      <p:sp>
        <p:nvSpPr>
          <p:cNvPr id="4" name="Title 3"/>
          <p:cNvSpPr>
            <a:spLocks noGrp="1"/>
          </p:cNvSpPr>
          <p:nvPr>
            <p:ph type="title"/>
          </p:nvPr>
        </p:nvSpPr>
        <p:spPr/>
        <p:txBody>
          <a:bodyPr>
            <a:normAutofit fontScale="90000"/>
          </a:bodyPr>
          <a:lstStyle/>
          <a:p>
            <a:pPr eaLnBrk="1" fontAlgn="auto" hangingPunct="1">
              <a:spcAft>
                <a:spcPts val="0"/>
              </a:spcAft>
              <a:defRPr/>
            </a:pPr>
            <a:r>
              <a:rPr lang="en-US" dirty="0" smtClean="0"/>
              <a:t>Examination of Human Remains</a:t>
            </a:r>
            <a:endParaRPr lang="en-US" dirty="0"/>
          </a:p>
        </p:txBody>
      </p:sp>
      <p:pic>
        <p:nvPicPr>
          <p:cNvPr id="31747" name="Picture 2" descr="http://www.disasterarch.com/images/image2.jpg"/>
          <p:cNvPicPr>
            <a:picLocks noChangeAspect="1" noChangeArrowheads="1"/>
          </p:cNvPicPr>
          <p:nvPr/>
        </p:nvPicPr>
        <p:blipFill>
          <a:blip r:embed="rId3"/>
          <a:srcRect/>
          <a:stretch>
            <a:fillRect/>
          </a:stretch>
        </p:blipFill>
        <p:spPr bwMode="auto">
          <a:xfrm>
            <a:off x="4778375" y="3810000"/>
            <a:ext cx="4365625" cy="2895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342900" indent="-342900" eaLnBrk="1" fontAlgn="auto" hangingPunct="1">
              <a:spcBef>
                <a:spcPct val="10000"/>
              </a:spcBef>
              <a:spcAft>
                <a:spcPts val="0"/>
              </a:spcAft>
              <a:buFont typeface="Wingdings" pitchFamily="2" charset="2"/>
              <a:buChar char="§"/>
              <a:defRPr/>
            </a:pPr>
            <a:r>
              <a:rPr lang="en-US" sz="2600" dirty="0" smtClean="0">
                <a:latin typeface="Arial" charset="0"/>
              </a:rPr>
              <a:t>A forensic anthropologist may provide basic identification information of </a:t>
            </a:r>
            <a:r>
              <a:rPr lang="en-US" sz="2600" dirty="0" err="1" smtClean="0">
                <a:latin typeface="Arial" charset="0"/>
              </a:rPr>
              <a:t>skeletonized</a:t>
            </a:r>
            <a:r>
              <a:rPr lang="en-US" sz="2600" dirty="0" smtClean="0">
                <a:latin typeface="Arial" charset="0"/>
              </a:rPr>
              <a:t> or badly decomposed remains.</a:t>
            </a:r>
          </a:p>
          <a:p>
            <a:pPr marL="342900" indent="-342900" eaLnBrk="1" fontAlgn="auto" hangingPunct="1">
              <a:spcBef>
                <a:spcPct val="10000"/>
              </a:spcBef>
              <a:spcAft>
                <a:spcPts val="0"/>
              </a:spcAft>
              <a:buFont typeface="Wingdings" pitchFamily="2" charset="2"/>
              <a:buChar char="§"/>
              <a:defRPr/>
            </a:pPr>
            <a:endParaRPr lang="en-US" sz="2600" dirty="0" smtClean="0">
              <a:latin typeface="Arial" charset="0"/>
            </a:endParaRPr>
          </a:p>
          <a:p>
            <a:pPr marL="342900" indent="-342900" eaLnBrk="1" fontAlgn="auto" hangingPunct="1">
              <a:spcBef>
                <a:spcPct val="10000"/>
              </a:spcBef>
              <a:spcAft>
                <a:spcPts val="0"/>
              </a:spcAft>
              <a:buFont typeface="Wingdings" pitchFamily="2" charset="2"/>
              <a:buChar char="§"/>
              <a:defRPr/>
            </a:pPr>
            <a:r>
              <a:rPr lang="en-US" sz="2600" dirty="0" smtClean="0">
                <a:latin typeface="Arial" charset="0"/>
              </a:rPr>
              <a:t>From a whole bone or part of a bone, the scientist may be able to determine:</a:t>
            </a:r>
          </a:p>
          <a:p>
            <a:pPr marL="2057400" lvl="4" eaLnBrk="1" fontAlgn="auto" hangingPunct="1">
              <a:spcBef>
                <a:spcPct val="10000"/>
              </a:spcBef>
              <a:spcAft>
                <a:spcPts val="0"/>
              </a:spcAft>
              <a:buFont typeface="Wingdings" pitchFamily="2" charset="2"/>
              <a:buChar char="§"/>
              <a:defRPr/>
            </a:pPr>
            <a:r>
              <a:rPr lang="en-US" sz="1800" dirty="0" smtClean="0">
                <a:latin typeface="Arial" charset="0"/>
              </a:rPr>
              <a:t>An age range</a:t>
            </a:r>
          </a:p>
          <a:p>
            <a:pPr marL="2057400" lvl="4" eaLnBrk="1" fontAlgn="auto" hangingPunct="1">
              <a:spcBef>
                <a:spcPct val="10000"/>
              </a:spcBef>
              <a:spcAft>
                <a:spcPts val="0"/>
              </a:spcAft>
              <a:buFont typeface="Wingdings" pitchFamily="2" charset="2"/>
              <a:buChar char="§"/>
              <a:defRPr/>
            </a:pPr>
            <a:r>
              <a:rPr lang="en-US" sz="1800" dirty="0" smtClean="0">
                <a:latin typeface="Arial" charset="0"/>
              </a:rPr>
              <a:t>Sex</a:t>
            </a:r>
          </a:p>
          <a:p>
            <a:pPr marL="2057400" lvl="4" eaLnBrk="1" fontAlgn="auto" hangingPunct="1">
              <a:spcBef>
                <a:spcPct val="10000"/>
              </a:spcBef>
              <a:spcAft>
                <a:spcPts val="0"/>
              </a:spcAft>
              <a:buFont typeface="Wingdings" pitchFamily="2" charset="2"/>
              <a:buChar char="§"/>
              <a:defRPr/>
            </a:pPr>
            <a:r>
              <a:rPr lang="en-US" sz="1800" dirty="0" smtClean="0">
                <a:latin typeface="Arial" charset="0"/>
              </a:rPr>
              <a:t>Race</a:t>
            </a:r>
          </a:p>
          <a:p>
            <a:pPr marL="2057400" lvl="4" eaLnBrk="1" fontAlgn="auto" hangingPunct="1">
              <a:spcBef>
                <a:spcPct val="10000"/>
              </a:spcBef>
              <a:spcAft>
                <a:spcPts val="0"/>
              </a:spcAft>
              <a:buFont typeface="Wingdings" pitchFamily="2" charset="2"/>
              <a:buChar char="§"/>
              <a:defRPr/>
            </a:pPr>
            <a:r>
              <a:rPr lang="en-US" sz="1800" dirty="0" smtClean="0">
                <a:latin typeface="Arial" charset="0"/>
              </a:rPr>
              <a:t>Approximate height</a:t>
            </a:r>
          </a:p>
          <a:p>
            <a:pPr marL="2057400" lvl="4" eaLnBrk="1" fontAlgn="auto" hangingPunct="1">
              <a:spcBef>
                <a:spcPct val="10000"/>
              </a:spcBef>
              <a:spcAft>
                <a:spcPts val="0"/>
              </a:spcAft>
              <a:buFont typeface="Wingdings" pitchFamily="2" charset="2"/>
              <a:buChar char="§"/>
              <a:defRPr/>
            </a:pPr>
            <a:r>
              <a:rPr lang="en-US" sz="1800" dirty="0" smtClean="0">
                <a:latin typeface="Arial" charset="0"/>
              </a:rPr>
              <a:t>Cause of death, disease, or anomaly </a:t>
            </a:r>
          </a:p>
          <a:p>
            <a:pPr marL="365760" indent="-256032" eaLnBrk="1" fontAlgn="auto" hangingPunct="1">
              <a:spcAft>
                <a:spcPts val="0"/>
              </a:spcAft>
              <a:buFont typeface="Wingdings 3"/>
              <a:buChar char=""/>
              <a:defRPr/>
            </a:pPr>
            <a:endParaRPr lang="en-US" dirty="0"/>
          </a:p>
        </p:txBody>
      </p:sp>
      <p:sp>
        <p:nvSpPr>
          <p:cNvPr id="3" name="Title 2"/>
          <p:cNvSpPr>
            <a:spLocks noGrp="1"/>
          </p:cNvSpPr>
          <p:nvPr>
            <p:ph type="title"/>
          </p:nvPr>
        </p:nvSpPr>
        <p:spPr/>
        <p:txBody>
          <a:bodyPr/>
          <a:lstStyle/>
          <a:p>
            <a:pPr eaLnBrk="1" fontAlgn="auto" hangingPunct="1">
              <a:spcAft>
                <a:spcPts val="0"/>
              </a:spcAft>
              <a:defRPr/>
            </a:pPr>
            <a:endParaRPr lang="en-US" dirty="0"/>
          </a:p>
        </p:txBody>
      </p:sp>
      <p:pic>
        <p:nvPicPr>
          <p:cNvPr id="33795" name="Picture 2" descr="http://www3.uakron.edu/anthro/csaa/images/fieldschool/02.JPG"/>
          <p:cNvPicPr>
            <a:picLocks noChangeAspect="1" noChangeArrowheads="1"/>
          </p:cNvPicPr>
          <p:nvPr/>
        </p:nvPicPr>
        <p:blipFill>
          <a:blip r:embed="rId3"/>
          <a:srcRect/>
          <a:stretch>
            <a:fillRect/>
          </a:stretch>
        </p:blipFill>
        <p:spPr bwMode="auto">
          <a:xfrm>
            <a:off x="6572250" y="3657600"/>
            <a:ext cx="2571750" cy="2895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p:cNvSpPr>
          <p:nvPr>
            <p:ph type="title"/>
          </p:nvPr>
        </p:nvSpPr>
        <p:spPr bwMode="auto"/>
        <p:txBody>
          <a:bodyPr wrap="square" lIns="91440" tIns="45720" rIns="91440" bIns="45720" numCol="1" anchorCtr="0" compatLnSpc="1">
            <a:prstTxWarp prst="textNoShape">
              <a:avLst/>
            </a:prstTxWarp>
          </a:bodyPr>
          <a:lstStyle/>
          <a:p>
            <a:pPr>
              <a:defRPr/>
            </a:pPr>
            <a:r>
              <a:rPr lang="en-US" sz="3300" b="0" smtClean="0">
                <a:effectLst/>
                <a:latin typeface="Arial Black" pitchFamily="34" charset="0"/>
              </a:rPr>
              <a:t>Osteology</a:t>
            </a:r>
          </a:p>
        </p:txBody>
      </p:sp>
      <p:sp>
        <p:nvSpPr>
          <p:cNvPr id="35842" name="Rectangle 3"/>
          <p:cNvSpPr>
            <a:spLocks noGrp="1"/>
          </p:cNvSpPr>
          <p:nvPr>
            <p:ph type="body" idx="1"/>
          </p:nvPr>
        </p:nvSpPr>
        <p:spPr/>
        <p:txBody>
          <a:bodyPr/>
          <a:lstStyle/>
          <a:p>
            <a:pPr>
              <a:spcBef>
                <a:spcPct val="10000"/>
              </a:spcBef>
              <a:buFont typeface="Wingdings 3" pitchFamily="18" charset="2"/>
              <a:buNone/>
            </a:pPr>
            <a:r>
              <a:rPr lang="en-US" sz="2300" smtClean="0">
                <a:latin typeface="Arial" charset="0"/>
              </a:rPr>
              <a:t>Study of bones</a:t>
            </a:r>
          </a:p>
          <a:p>
            <a:pPr>
              <a:spcBef>
                <a:spcPct val="10000"/>
              </a:spcBef>
              <a:buFont typeface="Wingdings 3" pitchFamily="18" charset="2"/>
              <a:buNone/>
            </a:pPr>
            <a:r>
              <a:rPr lang="en-US" sz="2300" smtClean="0">
                <a:latin typeface="Arial" charset="0"/>
              </a:rPr>
              <a:t>206 bones in an adult human</a:t>
            </a:r>
          </a:p>
          <a:p>
            <a:pPr>
              <a:spcBef>
                <a:spcPct val="10000"/>
              </a:spcBef>
              <a:buFont typeface="Wingdings 3" pitchFamily="18" charset="2"/>
              <a:buNone/>
            </a:pPr>
            <a:r>
              <a:rPr lang="en-US" sz="2300" smtClean="0">
                <a:latin typeface="Arial" charset="0"/>
              </a:rPr>
              <a:t>Function of bones:</a:t>
            </a:r>
          </a:p>
          <a:p>
            <a:pPr lvl="1">
              <a:spcBef>
                <a:spcPct val="10000"/>
              </a:spcBef>
              <a:buFont typeface="Wingdings" pitchFamily="2" charset="2"/>
              <a:buChar char="§"/>
            </a:pPr>
            <a:r>
              <a:rPr lang="en-US" sz="2100" smtClean="0">
                <a:latin typeface="Arial" charset="0"/>
              </a:rPr>
              <a:t>Provides structure and rigidity </a:t>
            </a:r>
          </a:p>
          <a:p>
            <a:pPr lvl="1">
              <a:spcBef>
                <a:spcPct val="10000"/>
              </a:spcBef>
              <a:buFont typeface="Wingdings" pitchFamily="2" charset="2"/>
              <a:buChar char="§"/>
            </a:pPr>
            <a:r>
              <a:rPr lang="en-US" sz="2100" smtClean="0">
                <a:latin typeface="Arial" charset="0"/>
              </a:rPr>
              <a:t>Protects soft tissue and organs</a:t>
            </a:r>
          </a:p>
          <a:p>
            <a:pPr lvl="1">
              <a:spcBef>
                <a:spcPct val="10000"/>
              </a:spcBef>
              <a:buFont typeface="Wingdings" pitchFamily="2" charset="2"/>
              <a:buChar char="§"/>
            </a:pPr>
            <a:r>
              <a:rPr lang="en-US" sz="2100" smtClean="0">
                <a:latin typeface="Arial" charset="0"/>
              </a:rPr>
              <a:t>Serves as an attachment for muscles</a:t>
            </a:r>
          </a:p>
          <a:p>
            <a:pPr lvl="1">
              <a:spcBef>
                <a:spcPct val="10000"/>
              </a:spcBef>
              <a:buFont typeface="Wingdings" pitchFamily="2" charset="2"/>
              <a:buChar char="§"/>
            </a:pPr>
            <a:r>
              <a:rPr lang="en-US" sz="2100" smtClean="0">
                <a:latin typeface="Arial" charset="0"/>
              </a:rPr>
              <a:t>Produces blood cells</a:t>
            </a:r>
          </a:p>
          <a:p>
            <a:pPr lvl="1">
              <a:spcBef>
                <a:spcPct val="10000"/>
              </a:spcBef>
              <a:buFont typeface="Wingdings" pitchFamily="2" charset="2"/>
              <a:buChar char="§"/>
            </a:pPr>
            <a:r>
              <a:rPr lang="en-US" sz="2100" smtClean="0">
                <a:latin typeface="Arial" charset="0"/>
              </a:rPr>
              <a:t>Serves as a storage area for minerals</a:t>
            </a:r>
          </a:p>
          <a:p>
            <a:pPr lvl="1">
              <a:spcBef>
                <a:spcPct val="10000"/>
              </a:spcBef>
              <a:buFont typeface="Wingdings" pitchFamily="2" charset="2"/>
              <a:buChar char="§"/>
            </a:pPr>
            <a:r>
              <a:rPr lang="en-US" sz="2100" smtClean="0">
                <a:latin typeface="Arial" charset="0"/>
              </a:rPr>
              <a:t>Can detoxify the body by removing heavy metals and other foreign elements from the blood</a:t>
            </a:r>
          </a:p>
          <a:p>
            <a:pPr lvl="1">
              <a:lnSpc>
                <a:spcPct val="90000"/>
              </a:lnSpc>
            </a:pPr>
            <a:endParaRPr lang="en-US" sz="2100" smtClean="0">
              <a:latin typeface="Arial" charset="0"/>
            </a:endParaRPr>
          </a:p>
        </p:txBody>
      </p:sp>
      <p:pic>
        <p:nvPicPr>
          <p:cNvPr id="35843" name="Picture 4" descr="2"/>
          <p:cNvPicPr>
            <a:picLocks noChangeAspect="1" noChangeArrowheads="1"/>
          </p:cNvPicPr>
          <p:nvPr/>
        </p:nvPicPr>
        <p:blipFill>
          <a:blip r:embed="rId2"/>
          <a:srcRect/>
          <a:stretch>
            <a:fillRect/>
          </a:stretch>
        </p:blipFill>
        <p:spPr bwMode="auto">
          <a:xfrm>
            <a:off x="5715000" y="304800"/>
            <a:ext cx="3228975" cy="3771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ChangeArrowheads="1"/>
          </p:cNvSpPr>
          <p:nvPr/>
        </p:nvSpPr>
        <p:spPr bwMode="auto">
          <a:xfrm>
            <a:off x="2819400" y="609600"/>
            <a:ext cx="5943600" cy="1143000"/>
          </a:xfrm>
          <a:prstGeom prst="rect">
            <a:avLst/>
          </a:prstGeom>
          <a:noFill/>
          <a:ln w="12700" cap="sq">
            <a:noFill/>
            <a:miter lim="800000"/>
            <a:headEnd type="none" w="sm" len="sm"/>
            <a:tailEnd type="none" w="sm" len="sm"/>
          </a:ln>
        </p:spPr>
        <p:txBody>
          <a:bodyPr anchor="ctr"/>
          <a:lstStyle/>
          <a:p>
            <a:pPr eaLnBrk="0" hangingPunct="0"/>
            <a:r>
              <a:rPr lang="en-US" sz="3300">
                <a:solidFill>
                  <a:schemeClr val="tx2"/>
                </a:solidFill>
                <a:latin typeface="Arial Black" pitchFamily="34" charset="0"/>
              </a:rPr>
              <a:t>Age Determination</a:t>
            </a:r>
          </a:p>
        </p:txBody>
      </p:sp>
      <p:sp>
        <p:nvSpPr>
          <p:cNvPr id="36866" name="Rectangle 3"/>
          <p:cNvSpPr>
            <a:spLocks noGrp="1"/>
          </p:cNvSpPr>
          <p:nvPr>
            <p:ph type="body" idx="1"/>
          </p:nvPr>
        </p:nvSpPr>
        <p:spPr>
          <a:xfrm>
            <a:off x="0" y="1524000"/>
            <a:ext cx="8839200" cy="4876800"/>
          </a:xfrm>
        </p:spPr>
        <p:txBody>
          <a:bodyPr/>
          <a:lstStyle/>
          <a:p>
            <a:pPr>
              <a:spcBef>
                <a:spcPct val="40000"/>
              </a:spcBef>
              <a:buFont typeface="Wingdings 3" pitchFamily="18" charset="2"/>
              <a:buNone/>
            </a:pPr>
            <a:r>
              <a:rPr lang="en-US" sz="2500" smtClean="0">
                <a:latin typeface="Arial" charset="0"/>
              </a:rPr>
              <a:t>	Most accurate estimations from:</a:t>
            </a:r>
          </a:p>
          <a:p>
            <a:pPr lvl="1">
              <a:spcBef>
                <a:spcPct val="40000"/>
              </a:spcBef>
              <a:buFont typeface="Wingdings" pitchFamily="2" charset="2"/>
              <a:buChar char="§"/>
            </a:pPr>
            <a:r>
              <a:rPr lang="en-US" sz="2100" smtClean="0">
                <a:latin typeface="Arial" charset="0"/>
              </a:rPr>
              <a:t>Teeth</a:t>
            </a:r>
          </a:p>
          <a:p>
            <a:pPr lvl="1">
              <a:spcBef>
                <a:spcPct val="40000"/>
              </a:spcBef>
              <a:buFont typeface="Wingdings" pitchFamily="2" charset="2"/>
              <a:buChar char="§"/>
            </a:pPr>
            <a:r>
              <a:rPr lang="en-US" sz="2100" smtClean="0">
                <a:latin typeface="Arial" charset="0"/>
              </a:rPr>
              <a:t>Pubic symphysis</a:t>
            </a:r>
          </a:p>
          <a:p>
            <a:pPr lvl="1">
              <a:spcBef>
                <a:spcPct val="40000"/>
              </a:spcBef>
              <a:buFont typeface="Wingdings" pitchFamily="2" charset="2"/>
              <a:buChar char="§"/>
            </a:pPr>
            <a:r>
              <a:rPr lang="en-US" sz="2100" smtClean="0">
                <a:latin typeface="Arial" charset="0"/>
              </a:rPr>
              <a:t>Epiphyses or growth plates</a:t>
            </a:r>
          </a:p>
          <a:p>
            <a:pPr lvl="1">
              <a:spcBef>
                <a:spcPct val="40000"/>
              </a:spcBef>
              <a:buFont typeface="Wingdings" pitchFamily="2" charset="2"/>
              <a:buChar char="§"/>
            </a:pPr>
            <a:r>
              <a:rPr lang="en-US" sz="2100" smtClean="0">
                <a:latin typeface="Arial" charset="0"/>
              </a:rPr>
              <a:t>Cranial sutures: the three major cranial sutures appear as distinct lines in youth and gradually close from the inside out.</a:t>
            </a:r>
          </a:p>
          <a:p>
            <a:pPr>
              <a:spcBef>
                <a:spcPct val="40000"/>
              </a:spcBef>
              <a:buFont typeface="Wingdings 3" pitchFamily="18" charset="2"/>
              <a:buNone/>
            </a:pPr>
            <a:r>
              <a:rPr lang="en-US" sz="2100" smtClean="0">
                <a:latin typeface="Arial" charset="0"/>
              </a:rPr>
              <a:t>	</a:t>
            </a:r>
            <a:r>
              <a:rPr lang="en-US" sz="2500" smtClean="0">
                <a:latin typeface="Arial" charset="0"/>
              </a:rPr>
              <a:t>Investigators always use an age range because of the variation in people and how they age.The investigator does not want to eliminate any possibilities for identification.</a:t>
            </a:r>
            <a:r>
              <a:rPr lang="en-US" sz="2100" smtClean="0">
                <a:latin typeface="Arial" charset="0"/>
              </a:rPr>
              <a:t>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p:cNvSpPr>
          <p:nvPr>
            <p:ph type="title"/>
          </p:nvPr>
        </p:nvSpPr>
        <p:spPr bwMode="auto">
          <a:xfrm>
            <a:off x="2743200" y="304800"/>
            <a:ext cx="6400800" cy="1143000"/>
          </a:xfrm>
        </p:spPr>
        <p:txBody>
          <a:bodyPr wrap="square" lIns="91440" tIns="45720" rIns="91440" bIns="45720" numCol="1" anchorCtr="0" compatLnSpc="1">
            <a:prstTxWarp prst="textNoShape">
              <a:avLst/>
            </a:prstTxWarp>
          </a:bodyPr>
          <a:lstStyle/>
          <a:p>
            <a:pPr>
              <a:defRPr/>
            </a:pPr>
            <a:r>
              <a:rPr lang="en-US" sz="2900" b="0" smtClean="0">
                <a:effectLst/>
                <a:latin typeface="Arial Black" pitchFamily="34" charset="0"/>
              </a:rPr>
              <a:t>Age Determination Using Cranial Sutures</a:t>
            </a:r>
          </a:p>
        </p:txBody>
      </p:sp>
      <p:sp>
        <p:nvSpPr>
          <p:cNvPr id="37890" name="Rectangle 3"/>
          <p:cNvSpPr>
            <a:spLocks noGrp="1"/>
          </p:cNvSpPr>
          <p:nvPr>
            <p:ph type="body" sz="half" idx="1"/>
          </p:nvPr>
        </p:nvSpPr>
        <p:spPr>
          <a:xfrm>
            <a:off x="-228600" y="2209800"/>
            <a:ext cx="5181600" cy="4114800"/>
          </a:xfrm>
        </p:spPr>
        <p:txBody>
          <a:bodyPr/>
          <a:lstStyle/>
          <a:p>
            <a:pPr>
              <a:buFont typeface="Wingdings 3" pitchFamily="18" charset="2"/>
              <a:buNone/>
            </a:pPr>
            <a:r>
              <a:rPr lang="en-US" sz="2100" smtClean="0">
                <a:latin typeface="Arial" charset="0"/>
              </a:rPr>
              <a:t>	Sagittal suture completely closed</a:t>
            </a:r>
          </a:p>
          <a:p>
            <a:pPr lvl="1">
              <a:buFont typeface="Wingdings" pitchFamily="2" charset="2"/>
              <a:buChar char="§"/>
            </a:pPr>
            <a:r>
              <a:rPr lang="en-US" sz="1900" smtClean="0">
                <a:latin typeface="Arial" charset="0"/>
              </a:rPr>
              <a:t>Males</a:t>
            </a:r>
            <a:r>
              <a:rPr lang="en-US" sz="1900" smtClean="0">
                <a:cs typeface="Arial" charset="0"/>
              </a:rPr>
              <a:t>—</a:t>
            </a:r>
            <a:r>
              <a:rPr lang="en-US" sz="1900" smtClean="0">
                <a:latin typeface="Arial" charset="0"/>
              </a:rPr>
              <a:t>26 or older</a:t>
            </a:r>
          </a:p>
          <a:p>
            <a:pPr lvl="1">
              <a:buFont typeface="Wingdings" pitchFamily="2" charset="2"/>
              <a:buChar char="§"/>
            </a:pPr>
            <a:r>
              <a:rPr lang="en-US" sz="1900" smtClean="0">
                <a:latin typeface="Arial" charset="0"/>
              </a:rPr>
              <a:t>Female</a:t>
            </a:r>
            <a:r>
              <a:rPr lang="en-US" sz="1900" smtClean="0">
                <a:cs typeface="Arial" charset="0"/>
              </a:rPr>
              <a:t>—</a:t>
            </a:r>
            <a:r>
              <a:rPr lang="en-US" sz="1900" smtClean="0">
                <a:latin typeface="Arial" charset="0"/>
              </a:rPr>
              <a:t>29 or older</a:t>
            </a:r>
          </a:p>
          <a:p>
            <a:pPr>
              <a:buFont typeface="Wingdings 3" pitchFamily="18" charset="2"/>
              <a:buNone/>
            </a:pPr>
            <a:r>
              <a:rPr lang="en-US" sz="2100" smtClean="0">
                <a:latin typeface="Arial" charset="0"/>
              </a:rPr>
              <a:t>	Sagittal suture is complete open</a:t>
            </a:r>
          </a:p>
          <a:p>
            <a:pPr lvl="1">
              <a:buFont typeface="Wingdings" pitchFamily="2" charset="2"/>
              <a:buChar char="§"/>
            </a:pPr>
            <a:r>
              <a:rPr lang="en-US" sz="1900" smtClean="0">
                <a:latin typeface="Arial" charset="0"/>
              </a:rPr>
              <a:t>Male</a:t>
            </a:r>
            <a:r>
              <a:rPr lang="en-US" sz="1900" smtClean="0">
                <a:cs typeface="Arial" charset="0"/>
              </a:rPr>
              <a:t>—</a:t>
            </a:r>
            <a:r>
              <a:rPr lang="en-US" sz="1900" smtClean="0">
                <a:latin typeface="Arial" charset="0"/>
              </a:rPr>
              <a:t>less than 32</a:t>
            </a:r>
          </a:p>
          <a:p>
            <a:pPr lvl="1">
              <a:buFont typeface="Wingdings" pitchFamily="2" charset="2"/>
              <a:buChar char="§"/>
            </a:pPr>
            <a:r>
              <a:rPr lang="en-US" sz="1900" smtClean="0">
                <a:latin typeface="Arial" charset="0"/>
              </a:rPr>
              <a:t>Female</a:t>
            </a:r>
            <a:r>
              <a:rPr lang="en-US" sz="1900" smtClean="0">
                <a:cs typeface="Arial" charset="0"/>
              </a:rPr>
              <a:t>—</a:t>
            </a:r>
            <a:r>
              <a:rPr lang="en-US" sz="1900" smtClean="0">
                <a:latin typeface="Arial" charset="0"/>
              </a:rPr>
              <a:t>less than 35</a:t>
            </a:r>
          </a:p>
          <a:p>
            <a:pPr>
              <a:buFont typeface="Wingdings 3" pitchFamily="18" charset="2"/>
              <a:buNone/>
            </a:pPr>
            <a:r>
              <a:rPr lang="en-US" sz="2100" smtClean="0">
                <a:latin typeface="Arial" charset="0"/>
              </a:rPr>
              <a:t>	Complete closure of all three major sutures</a:t>
            </a:r>
          </a:p>
          <a:p>
            <a:pPr lvl="1">
              <a:buFont typeface="Wingdings" pitchFamily="2" charset="2"/>
              <a:buChar char="§"/>
            </a:pPr>
            <a:r>
              <a:rPr lang="en-US" sz="1900" smtClean="0">
                <a:latin typeface="Arial" charset="0"/>
              </a:rPr>
              <a:t>Male</a:t>
            </a:r>
            <a:r>
              <a:rPr lang="en-US" sz="1900" smtClean="0">
                <a:cs typeface="Arial" charset="0"/>
              </a:rPr>
              <a:t>—</a:t>
            </a:r>
            <a:r>
              <a:rPr lang="en-US" sz="1900" smtClean="0">
                <a:latin typeface="Arial" charset="0"/>
              </a:rPr>
              <a:t>over 35</a:t>
            </a:r>
          </a:p>
          <a:p>
            <a:pPr lvl="1">
              <a:buFont typeface="Wingdings" pitchFamily="2" charset="2"/>
              <a:buChar char="§"/>
            </a:pPr>
            <a:r>
              <a:rPr lang="en-US" sz="1900" smtClean="0">
                <a:latin typeface="Arial" charset="0"/>
              </a:rPr>
              <a:t>Female</a:t>
            </a:r>
            <a:r>
              <a:rPr lang="en-US" sz="1900" smtClean="0">
                <a:cs typeface="Arial" charset="0"/>
              </a:rPr>
              <a:t>—</a:t>
            </a:r>
            <a:r>
              <a:rPr lang="en-US" sz="1900" smtClean="0">
                <a:latin typeface="Arial" charset="0"/>
              </a:rPr>
              <a:t>over 50</a:t>
            </a:r>
            <a:r>
              <a:rPr lang="en-US" sz="1900" smtClean="0"/>
              <a:t> </a:t>
            </a:r>
          </a:p>
        </p:txBody>
      </p:sp>
      <p:pic>
        <p:nvPicPr>
          <p:cNvPr id="37891" name="Picture 4"/>
          <p:cNvPicPr>
            <a:picLocks noChangeAspect="1" noChangeArrowheads="1"/>
          </p:cNvPicPr>
          <p:nvPr>
            <p:ph sz="half" idx="2"/>
          </p:nvPr>
        </p:nvPicPr>
        <p:blipFill>
          <a:blip r:embed="rId2"/>
          <a:srcRect/>
          <a:stretch>
            <a:fillRect/>
          </a:stretch>
        </p:blipFill>
        <p:spPr>
          <a:xfrm>
            <a:off x="4953000" y="2438400"/>
            <a:ext cx="3810000" cy="2857500"/>
          </a:xfrm>
        </p:spPr>
      </p:pic>
      <p:sp>
        <p:nvSpPr>
          <p:cNvPr id="37892" name="Line 5"/>
          <p:cNvSpPr>
            <a:spLocks noChangeShapeType="1"/>
          </p:cNvSpPr>
          <p:nvPr/>
        </p:nvSpPr>
        <p:spPr bwMode="auto">
          <a:xfrm>
            <a:off x="6629400" y="2133600"/>
            <a:ext cx="0" cy="1676400"/>
          </a:xfrm>
          <a:prstGeom prst="line">
            <a:avLst/>
          </a:prstGeom>
          <a:noFill/>
          <a:ln w="9525">
            <a:solidFill>
              <a:schemeClr val="tx1"/>
            </a:solidFill>
            <a:round/>
            <a:headEnd/>
            <a:tailEnd type="triangle" w="med" len="med"/>
          </a:ln>
        </p:spPr>
        <p:txBody>
          <a:bodyPr wrap="none" anchor="ctr"/>
          <a:lstStyle/>
          <a:p>
            <a:endParaRPr lang="en-US"/>
          </a:p>
        </p:txBody>
      </p:sp>
      <p:sp>
        <p:nvSpPr>
          <p:cNvPr id="37893" name="Line 6"/>
          <p:cNvSpPr>
            <a:spLocks noChangeShapeType="1"/>
          </p:cNvSpPr>
          <p:nvPr/>
        </p:nvSpPr>
        <p:spPr bwMode="auto">
          <a:xfrm flipV="1">
            <a:off x="7620000" y="4191000"/>
            <a:ext cx="0" cy="1295400"/>
          </a:xfrm>
          <a:prstGeom prst="line">
            <a:avLst/>
          </a:prstGeom>
          <a:noFill/>
          <a:ln w="9525">
            <a:solidFill>
              <a:schemeClr val="tx1"/>
            </a:solidFill>
            <a:round/>
            <a:headEnd/>
            <a:tailEnd type="triangle" w="med" len="med"/>
          </a:ln>
        </p:spPr>
        <p:txBody>
          <a:bodyPr wrap="none" anchor="ctr"/>
          <a:lstStyle/>
          <a:p>
            <a:endParaRPr lang="en-US"/>
          </a:p>
        </p:txBody>
      </p:sp>
      <p:sp>
        <p:nvSpPr>
          <p:cNvPr id="37894" name="Line 7"/>
          <p:cNvSpPr>
            <a:spLocks noChangeShapeType="1"/>
          </p:cNvSpPr>
          <p:nvPr/>
        </p:nvSpPr>
        <p:spPr bwMode="auto">
          <a:xfrm flipV="1">
            <a:off x="5638800" y="3962400"/>
            <a:ext cx="0" cy="1524000"/>
          </a:xfrm>
          <a:prstGeom prst="line">
            <a:avLst/>
          </a:prstGeom>
          <a:noFill/>
          <a:ln w="9525">
            <a:solidFill>
              <a:schemeClr val="tx1"/>
            </a:solidFill>
            <a:round/>
            <a:headEnd/>
            <a:tailEnd type="triangle" w="med" len="med"/>
          </a:ln>
        </p:spPr>
        <p:txBody>
          <a:bodyPr wrap="none" anchor="ctr"/>
          <a:lstStyle/>
          <a:p>
            <a:endParaRPr lang="en-US"/>
          </a:p>
        </p:txBody>
      </p:sp>
      <p:sp>
        <p:nvSpPr>
          <p:cNvPr id="37895" name="Text Box 8"/>
          <p:cNvSpPr txBox="1">
            <a:spLocks noChangeArrowheads="1"/>
          </p:cNvSpPr>
          <p:nvPr/>
        </p:nvSpPr>
        <p:spPr bwMode="auto">
          <a:xfrm>
            <a:off x="5638800" y="1676400"/>
            <a:ext cx="2133600" cy="457200"/>
          </a:xfrm>
          <a:prstGeom prst="rect">
            <a:avLst/>
          </a:prstGeom>
          <a:noFill/>
          <a:ln w="9525">
            <a:noFill/>
            <a:miter lim="800000"/>
            <a:headEnd/>
            <a:tailEnd/>
          </a:ln>
        </p:spPr>
        <p:txBody>
          <a:bodyPr wrap="none">
            <a:spAutoFit/>
          </a:bodyPr>
          <a:lstStyle/>
          <a:p>
            <a:pPr eaLnBrk="0" hangingPunct="0"/>
            <a:r>
              <a:rPr lang="en-US" sz="2400"/>
              <a:t>Sagittal suture</a:t>
            </a:r>
          </a:p>
        </p:txBody>
      </p:sp>
      <p:sp>
        <p:nvSpPr>
          <p:cNvPr id="37896" name="Text Box 9"/>
          <p:cNvSpPr txBox="1">
            <a:spLocks noChangeArrowheads="1"/>
          </p:cNvSpPr>
          <p:nvPr/>
        </p:nvSpPr>
        <p:spPr bwMode="auto">
          <a:xfrm>
            <a:off x="4800600" y="5410200"/>
            <a:ext cx="1593850" cy="457200"/>
          </a:xfrm>
          <a:prstGeom prst="rect">
            <a:avLst/>
          </a:prstGeom>
          <a:noFill/>
          <a:ln w="9525">
            <a:noFill/>
            <a:miter lim="800000"/>
            <a:headEnd/>
            <a:tailEnd/>
          </a:ln>
        </p:spPr>
        <p:txBody>
          <a:bodyPr wrap="none">
            <a:spAutoFit/>
          </a:bodyPr>
          <a:lstStyle/>
          <a:p>
            <a:pPr eaLnBrk="0" hangingPunct="0"/>
            <a:r>
              <a:rPr lang="en-US" sz="2400"/>
              <a:t>Lambodial</a:t>
            </a:r>
          </a:p>
        </p:txBody>
      </p:sp>
      <p:sp>
        <p:nvSpPr>
          <p:cNvPr id="37897" name="Text Box 10"/>
          <p:cNvSpPr txBox="1">
            <a:spLocks noChangeArrowheads="1"/>
          </p:cNvSpPr>
          <p:nvPr/>
        </p:nvSpPr>
        <p:spPr bwMode="auto">
          <a:xfrm>
            <a:off x="7010400" y="5410200"/>
            <a:ext cx="1254125" cy="457200"/>
          </a:xfrm>
          <a:prstGeom prst="rect">
            <a:avLst/>
          </a:prstGeom>
          <a:noFill/>
          <a:ln w="9525">
            <a:noFill/>
            <a:miter lim="800000"/>
            <a:headEnd/>
            <a:tailEnd/>
          </a:ln>
        </p:spPr>
        <p:txBody>
          <a:bodyPr wrap="none">
            <a:spAutoFit/>
          </a:bodyPr>
          <a:lstStyle/>
          <a:p>
            <a:pPr eaLnBrk="0" hangingPunct="0"/>
            <a:r>
              <a:rPr lang="en-US" sz="2400"/>
              <a:t>Coronal</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themeOverride>
</file>

<file path=ppt/theme/themeOverride2.xml><?xml version="1.0" encoding="utf-8"?>
<a:themeOverride xmlns:a="http://schemas.openxmlformats.org/drawingml/2006/main">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themeOverride>
</file>

<file path=ppt/theme/themeOverride3.xml><?xml version="1.0" encoding="utf-8"?>
<a:themeOverride xmlns:a="http://schemas.openxmlformats.org/drawingml/2006/main">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themeOverride>
</file>

<file path=ppt/theme/themeOverride4.xml><?xml version="1.0" encoding="utf-8"?>
<a:themeOverride xmlns:a="http://schemas.openxmlformats.org/drawingml/2006/main">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themeOverride>
</file>

<file path=docProps/app.xml><?xml version="1.0" encoding="utf-8"?>
<Properties xmlns="http://schemas.openxmlformats.org/officeDocument/2006/extended-properties" xmlns:vt="http://schemas.openxmlformats.org/officeDocument/2006/docPropsVTypes">
  <Template>Concourse</Template>
  <TotalTime>482</TotalTime>
  <Words>1456</Words>
  <Application>Microsoft Office PowerPoint</Application>
  <PresentationFormat>On-screen Show (4:3)</PresentationFormat>
  <Paragraphs>214</Paragraphs>
  <Slides>45</Slides>
  <Notes>14</Notes>
  <HiddenSlides>2</HiddenSlides>
  <MMClips>0</MMClips>
  <ScaleCrop>false</ScaleCrop>
  <HeadingPairs>
    <vt:vector size="8" baseType="variant">
      <vt:variant>
        <vt:lpstr>Fonts Used</vt:lpstr>
      </vt:variant>
      <vt:variant>
        <vt:i4>10</vt:i4>
      </vt:variant>
      <vt:variant>
        <vt:lpstr>Design Template</vt:lpstr>
      </vt:variant>
      <vt:variant>
        <vt:i4>8</vt:i4>
      </vt:variant>
      <vt:variant>
        <vt:lpstr>Embedded OLE Servers</vt:lpstr>
      </vt:variant>
      <vt:variant>
        <vt:i4>1</vt:i4>
      </vt:variant>
      <vt:variant>
        <vt:lpstr>Slide Titles</vt:lpstr>
      </vt:variant>
      <vt:variant>
        <vt:i4>45</vt:i4>
      </vt:variant>
    </vt:vector>
  </HeadingPairs>
  <TitlesOfParts>
    <vt:vector size="64" baseType="lpstr">
      <vt:lpstr>Arial</vt:lpstr>
      <vt:lpstr>Lucida Sans Unicode</vt:lpstr>
      <vt:lpstr>Wingdings 3</vt:lpstr>
      <vt:lpstr>Verdana</vt:lpstr>
      <vt:lpstr>Wingdings 2</vt:lpstr>
      <vt:lpstr>Calibri</vt:lpstr>
      <vt:lpstr>Wingdings</vt:lpstr>
      <vt:lpstr>Arial Black</vt:lpstr>
      <vt:lpstr>Times</vt:lpstr>
      <vt:lpstr>Skull Capz BRK</vt:lpstr>
      <vt:lpstr>Concourse</vt:lpstr>
      <vt:lpstr>Concourse</vt:lpstr>
      <vt:lpstr>Concourse</vt:lpstr>
      <vt:lpstr>Concourse</vt:lpstr>
      <vt:lpstr>Concourse</vt:lpstr>
      <vt:lpstr>Concourse</vt:lpstr>
      <vt:lpstr>Concourse</vt:lpstr>
      <vt:lpstr>Concourse</vt:lpstr>
      <vt:lpstr>Bitmap Image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POINT PROVIENCE MAPPING</vt:lpstr>
      <vt:lpstr>MAPS </vt:lpstr>
      <vt:lpstr>Slide 38</vt:lpstr>
      <vt:lpstr>FLOTATION ANALYSIS</vt:lpstr>
      <vt:lpstr>PEDESTALING</vt:lpstr>
      <vt:lpstr>THE CAREFUL EXCAVATION OF SURROUNDING SOILS TO EXPOSE ARTIFACTS IN THEIR ENTIRETY. </vt:lpstr>
      <vt:lpstr>BURIALS</vt:lpstr>
      <vt:lpstr>Slide 43</vt:lpstr>
      <vt:lpstr>Slide 44</vt:lpstr>
      <vt:lpstr>Slide 45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Forensic Archaeology / Anthropology</dc:title>
  <dc:creator>Kate</dc:creator>
  <cp:lastModifiedBy>User</cp:lastModifiedBy>
  <cp:revision>13</cp:revision>
  <dcterms:created xsi:type="dcterms:W3CDTF">2007-10-30T00:13:22Z</dcterms:created>
  <dcterms:modified xsi:type="dcterms:W3CDTF">2010-04-28T11:18:01Z</dcterms:modified>
</cp:coreProperties>
</file>