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9" r:id="rId10"/>
    <p:sldId id="264" r:id="rId11"/>
    <p:sldId id="265" r:id="rId12"/>
    <p:sldId id="266" r:id="rId13"/>
    <p:sldId id="267"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3" d="100"/>
          <a:sy n="63" d="100"/>
        </p:scale>
        <p:origin x="-120"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B295C38-A8E6-486D-82CE-5167E2480E76}" type="datetimeFigureOut">
              <a:rPr lang="en-US"/>
              <a:pPr>
                <a:defRPr/>
              </a:pPr>
              <a:t>5/26/2009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6F4108F-2F02-49E8-8189-7663540A5E0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F4EF52B-CB48-494E-A267-CCDE1829AFAA}" type="slidenum">
              <a:rPr lang="en-US"/>
              <a:pPr fontAlgn="base">
                <a:spcBef>
                  <a:spcPct val="0"/>
                </a:spcBef>
                <a:spcAft>
                  <a:spcPct val="0"/>
                </a:spcAft>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58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3503C5D-F784-4C46-A197-31DF28B411C5}" type="slidenum">
              <a:rPr lang="en-US"/>
              <a:pPr fontAlgn="base">
                <a:spcBef>
                  <a:spcPct val="0"/>
                </a:spcBef>
                <a:spcAft>
                  <a:spcPct val="0"/>
                </a:spcAft>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78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C3A18AB-D46A-4FCE-8375-4BBF458E017C}" type="slidenum">
              <a:rPr lang="en-US"/>
              <a:pPr fontAlgn="base">
                <a:spcBef>
                  <a:spcPct val="0"/>
                </a:spcBef>
                <a:spcAft>
                  <a:spcPct val="0"/>
                </a:spcAft>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99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B44028-BAD3-446F-9BD4-A56A003712ED}" type="slidenum">
              <a:rPr lang="en-US"/>
              <a:pPr fontAlgn="base">
                <a:spcBef>
                  <a:spcPct val="0"/>
                </a:spcBef>
                <a:spcAft>
                  <a:spcPct val="0"/>
                </a:spcAft>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C3ED8D3-BE9A-48C3-8881-288A378343E3}" type="slidenum">
              <a:rPr lang="en-US"/>
              <a:pPr fontAlgn="base">
                <a:spcBef>
                  <a:spcPct val="0"/>
                </a:spcBef>
                <a:spcAft>
                  <a:spcPct val="0"/>
                </a:spcAft>
                <a:defRPr/>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46C680-943B-418D-B9B6-22491536EA20}" type="slidenum">
              <a:rPr lang="en-US"/>
              <a:pPr fontAlgn="base">
                <a:spcBef>
                  <a:spcPct val="0"/>
                </a:spcBef>
                <a:spcAft>
                  <a:spcPct val="0"/>
                </a:spcAft>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FBF575-E68F-48B3-96BF-96BCFDE6A0B8}" type="slidenum">
              <a:rPr lang="en-US"/>
              <a:pPr fontAlgn="base">
                <a:spcBef>
                  <a:spcPct val="0"/>
                </a:spcBef>
                <a:spcAft>
                  <a:spcPct val="0"/>
                </a:spcAft>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E041390-FE41-493E-B71D-36254838A8C1}" type="slidenum">
              <a:rPr lang="en-US"/>
              <a:pPr fontAlgn="base">
                <a:spcBef>
                  <a:spcPct val="0"/>
                </a:spcBef>
                <a:spcAft>
                  <a:spcPct val="0"/>
                </a:spcAft>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1A0D7A7-BDCD-4411-BCB2-4EB8132B2175}" type="slidenum">
              <a:rPr lang="en-US"/>
              <a:pPr fontAlgn="base">
                <a:spcBef>
                  <a:spcPct val="0"/>
                </a:spcBef>
                <a:spcAft>
                  <a:spcPct val="0"/>
                </a:spcAft>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CBABE3E-8B21-45F6-9EC2-FD218B8E29CF}" type="slidenum">
              <a:rPr lang="en-US"/>
              <a:pPr fontAlgn="base">
                <a:spcBef>
                  <a:spcPct val="0"/>
                </a:spcBef>
                <a:spcAft>
                  <a:spcPct val="0"/>
                </a:spcAft>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7AC50D1-7D93-41C1-AB5A-5DF083DBAA28}" type="slidenum">
              <a:rPr lang="en-US"/>
              <a:pPr fontAlgn="base">
                <a:spcBef>
                  <a:spcPct val="0"/>
                </a:spcBef>
                <a:spcAft>
                  <a:spcPct val="0"/>
                </a:spcAft>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E2A214B-5825-44F4-BF25-879D3EC1C3C2}" type="slidenum">
              <a:rPr lang="en-US"/>
              <a:pPr fontAlgn="base">
                <a:spcBef>
                  <a:spcPct val="0"/>
                </a:spcBef>
                <a:spcAft>
                  <a:spcPct val="0"/>
                </a:spcAft>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4F8BF8-8898-48B4-9E7D-3E506540C39A}" type="slidenum">
              <a:rPr lang="en-US"/>
              <a:pPr fontAlgn="base">
                <a:spcBef>
                  <a:spcPct val="0"/>
                </a:spcBef>
                <a:spcAft>
                  <a:spcPct val="0"/>
                </a:spcAft>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18"/>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Straight Connector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05ED0B76-1AD8-4A68-A00F-381B90E602D6}" type="datetimeFigureOut">
              <a:rPr lang="en-US"/>
              <a:pPr>
                <a:defRPr/>
              </a:pPr>
              <a:t>5/26/2009</a:t>
            </a:fld>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5F4AB9D1-96D0-45D3-9302-D83D5FB9322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202D9BA-ACF0-470D-A173-998D59C770AF}" type="datetimeFigureOut">
              <a:rPr lang="en-US"/>
              <a:pPr>
                <a:defRPr/>
              </a:pPr>
              <a:t>5/26/2009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2CC0BCC-92D9-40E3-B450-16DE594DEC1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8"/>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12"/>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Oval 13"/>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4"/>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2AABA65D-6B0C-4F3F-93BD-5B8F78CA924C}"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fld id="{AB313479-AC66-493D-A9F3-FBDA71B6F3D7}" type="datetimeFigureOut">
              <a:rPr lang="en-US"/>
              <a:pPr>
                <a:defRPr/>
              </a:pPr>
              <a:t>5/26/2009</a:t>
            </a:fld>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C41CDB0-2B7C-4877-8FB5-59CB8A44C278}" type="datetimeFigureOut">
              <a:rPr lang="en-US"/>
              <a:pPr>
                <a:defRPr/>
              </a:pPr>
              <a:t>5/26/2009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CFA75E2F-1FC0-4BE4-BFF0-056E5A69D0B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8"/>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1"/>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2"/>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3"/>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7"/>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fld id="{B38C9893-9059-4296-AC59-72E6EA7F9277}" type="datetimeFigureOut">
              <a:rPr lang="en-US"/>
              <a:pPr>
                <a:defRPr/>
              </a:pPr>
              <a:t>5/26/2009</a:t>
            </a:fld>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DDB43753-16B4-4F9B-8D23-1ECDFBDA6F5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7"/>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DE51025D-9E47-4B65-82E2-9E602DE3B541}" type="datetimeFigureOut">
              <a:rPr lang="en-US"/>
              <a:pPr>
                <a:defRPr/>
              </a:pPr>
              <a:t>5/26/2009</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BDEE4FEF-6F10-413F-9081-E6C47C1D5F47}"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9"/>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10"/>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Straight Connector 14"/>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5" name="Rectangle 1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6" name="Oval 24"/>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2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DEF64FEE-54F7-4809-95B7-1C2735C3B779}" type="datetimeFigureOut">
              <a:rPr lang="en-US"/>
              <a:pPr>
                <a:defRPr/>
              </a:pPr>
              <a:t>5/26/2009</a:t>
            </a:fld>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ED3569DC-9A26-4F33-8EC7-07E8B6A17F8C}"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6752580C-95F3-4092-90E0-173FD5E0AA48}" type="datetimeFigureOut">
              <a:rPr lang="en-US"/>
              <a:pPr>
                <a:defRPr/>
              </a:pPr>
              <a:t>5/26/2009</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72E2D309-BFE3-4A25-AF06-CEFD0CC8F36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3" name="Rectangle 7"/>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4"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5"/>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8" name="Date Placeholder 1"/>
          <p:cNvSpPr>
            <a:spLocks noGrp="1"/>
          </p:cNvSpPr>
          <p:nvPr>
            <p:ph type="dt" sz="half" idx="10"/>
          </p:nvPr>
        </p:nvSpPr>
        <p:spPr/>
        <p:txBody>
          <a:bodyPr/>
          <a:lstStyle>
            <a:lvl1pPr>
              <a:defRPr/>
            </a:lvl1pPr>
          </a:lstStyle>
          <a:p>
            <a:pPr>
              <a:defRPr/>
            </a:pPr>
            <a:fld id="{84AFBABF-6E40-4A12-B1C3-6F2905FF0C2F}" type="datetimeFigureOut">
              <a:rPr lang="en-US"/>
              <a:pPr>
                <a:defRPr/>
              </a:pPr>
              <a:t>5/26/2009</a:t>
            </a:fld>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2619B592-4080-4657-9841-2FD7AE723DD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18"/>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5"/>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8"/>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98C59CE3-F2E8-4621-905F-1AFD0B6A4A01}"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fld id="{667E7B01-1AE3-49A6-B6E3-75D4D822AC06}" type="datetimeFigureOut">
              <a:rPr lang="en-US"/>
              <a:pPr>
                <a:defRPr/>
              </a:pPr>
              <a:t>5/26/2009</a:t>
            </a:fld>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20"/>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Rectangle 1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2"/>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1"/>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E877B56A-8A4B-49F8-8E2C-98CDE70C8BDD}"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B445114D-949A-4B8C-B109-BC513C4B702B}" type="datetimeFigureOut">
              <a:rPr lang="en-US"/>
              <a:pPr>
                <a:defRPr/>
              </a:pPr>
              <a:t>5/26/2009</a:t>
            </a:fld>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defRPr>
            </a:lvl1pPr>
          </a:lstStyle>
          <a:p>
            <a:pPr>
              <a:defRPr/>
            </a:pPr>
            <a:fld id="{5B240180-9DC6-48D2-8304-F2BC55C8011F}" type="datetimeFigureOut">
              <a:rPr lang="en-US"/>
              <a:pPr>
                <a:defRPr/>
              </a:pPr>
              <a:t>5/26/2009</a:t>
            </a:fld>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defRPr>
            </a:lvl1pPr>
          </a:lstStyle>
          <a:p>
            <a:pPr>
              <a:defRPr/>
            </a:pPr>
            <a:fld id="{5DFC0164-BBC3-445E-8F3E-9AD2F233C068}" type="slidenum">
              <a:rPr lang="en-US"/>
              <a:pPr>
                <a:defRPr/>
              </a:pPr>
              <a:t>‹#›</a:t>
            </a:fld>
            <a:endParaRPr lang="en-US"/>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3300" kern="1200">
          <a:solidFill>
            <a:srgbClr val="88A44D"/>
          </a:solidFill>
          <a:latin typeface="+mj-lt"/>
          <a:ea typeface="+mj-ea"/>
          <a:cs typeface="+mj-cs"/>
        </a:defRPr>
      </a:lvl1pPr>
      <a:lvl2pPr algn="ctr" rtl="0" eaLnBrk="0" fontAlgn="base" hangingPunct="0">
        <a:spcBef>
          <a:spcPct val="0"/>
        </a:spcBef>
        <a:spcAft>
          <a:spcPct val="0"/>
        </a:spcAft>
        <a:defRPr sz="3300">
          <a:solidFill>
            <a:srgbClr val="88A44D"/>
          </a:solidFill>
          <a:latin typeface="Georgia" pitchFamily="18" charset="0"/>
        </a:defRPr>
      </a:lvl2pPr>
      <a:lvl3pPr algn="ctr" rtl="0" eaLnBrk="0" fontAlgn="base" hangingPunct="0">
        <a:spcBef>
          <a:spcPct val="0"/>
        </a:spcBef>
        <a:spcAft>
          <a:spcPct val="0"/>
        </a:spcAft>
        <a:defRPr sz="3300">
          <a:solidFill>
            <a:srgbClr val="88A44D"/>
          </a:solidFill>
          <a:latin typeface="Georgia" pitchFamily="18" charset="0"/>
        </a:defRPr>
      </a:lvl3pPr>
      <a:lvl4pPr algn="ctr" rtl="0" eaLnBrk="0" fontAlgn="base" hangingPunct="0">
        <a:spcBef>
          <a:spcPct val="0"/>
        </a:spcBef>
        <a:spcAft>
          <a:spcPct val="0"/>
        </a:spcAft>
        <a:defRPr sz="3300">
          <a:solidFill>
            <a:srgbClr val="88A44D"/>
          </a:solidFill>
          <a:latin typeface="Georgia" pitchFamily="18" charset="0"/>
        </a:defRPr>
      </a:lvl4pPr>
      <a:lvl5pPr algn="ctr" rtl="0" eaLnBrk="0" fontAlgn="base" hangingPunct="0">
        <a:spcBef>
          <a:spcPct val="0"/>
        </a:spcBef>
        <a:spcAft>
          <a:spcPct val="0"/>
        </a:spcAft>
        <a:defRPr sz="3300">
          <a:solidFill>
            <a:srgbClr val="88A44D"/>
          </a:solidFill>
          <a:latin typeface="Georgia" pitchFamily="18" charset="0"/>
        </a:defRPr>
      </a:lvl5pPr>
      <a:lvl6pPr marL="457200" algn="ctr" rtl="0" fontAlgn="base">
        <a:spcBef>
          <a:spcPct val="0"/>
        </a:spcBef>
        <a:spcAft>
          <a:spcPct val="0"/>
        </a:spcAft>
        <a:defRPr sz="3300">
          <a:solidFill>
            <a:srgbClr val="88A44D"/>
          </a:solidFill>
          <a:latin typeface="Georgia" pitchFamily="18" charset="0"/>
        </a:defRPr>
      </a:lvl6pPr>
      <a:lvl7pPr marL="914400" algn="ctr" rtl="0" fontAlgn="base">
        <a:spcBef>
          <a:spcPct val="0"/>
        </a:spcBef>
        <a:spcAft>
          <a:spcPct val="0"/>
        </a:spcAft>
        <a:defRPr sz="3300">
          <a:solidFill>
            <a:srgbClr val="88A44D"/>
          </a:solidFill>
          <a:latin typeface="Georgia" pitchFamily="18" charset="0"/>
        </a:defRPr>
      </a:lvl7pPr>
      <a:lvl8pPr marL="1371600" algn="ctr" rtl="0" fontAlgn="base">
        <a:spcBef>
          <a:spcPct val="0"/>
        </a:spcBef>
        <a:spcAft>
          <a:spcPct val="0"/>
        </a:spcAft>
        <a:defRPr sz="3300">
          <a:solidFill>
            <a:srgbClr val="88A44D"/>
          </a:solidFill>
          <a:latin typeface="Georgia" pitchFamily="18" charset="0"/>
        </a:defRPr>
      </a:lvl8pPr>
      <a:lvl9pPr marL="1828800" algn="ctr" rtl="0" fontAlgn="base">
        <a:spcBef>
          <a:spcPct val="0"/>
        </a:spcBef>
        <a:spcAft>
          <a:spcPct val="0"/>
        </a:spcAft>
        <a:defRPr sz="3300">
          <a:solidFill>
            <a:srgbClr val="88A44D"/>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9BBB59"/>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064A2"/>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4BACC6"/>
        </a:buClr>
        <a:buChar char="•"/>
        <a:defRPr sz="20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pPr eaLnBrk="1" fontAlgn="auto" hangingPunct="1">
              <a:spcAft>
                <a:spcPts val="0"/>
              </a:spcAft>
              <a:buFont typeface="Wingdings 2"/>
              <a:buNone/>
              <a:defRPr/>
            </a:pPr>
            <a:r>
              <a:rPr lang="en-US" dirty="0" smtClean="0"/>
              <a:t>Ch 29</a:t>
            </a:r>
          </a:p>
          <a:p>
            <a:pPr eaLnBrk="1" fontAlgn="auto" hangingPunct="1">
              <a:spcAft>
                <a:spcPts val="0"/>
              </a:spcAft>
              <a:buFont typeface="Wingdings 2"/>
              <a:buNone/>
              <a:defRPr/>
            </a:pPr>
            <a:r>
              <a:rPr lang="en-US" dirty="0" smtClean="0"/>
              <a:t>Pages 593-602</a:t>
            </a:r>
            <a:endParaRPr lang="en-US" dirty="0"/>
          </a:p>
        </p:txBody>
      </p:sp>
      <p:sp>
        <p:nvSpPr>
          <p:cNvPr id="14338" name="Title 1"/>
          <p:cNvSpPr>
            <a:spLocks noGrp="1"/>
          </p:cNvSpPr>
          <p:nvPr>
            <p:ph type="ctrTitle"/>
          </p:nvPr>
        </p:nvSpPr>
        <p:spPr/>
        <p:txBody>
          <a:bodyPr/>
          <a:lstStyle/>
          <a:p>
            <a:pPr eaLnBrk="1" hangingPunct="1"/>
            <a:r>
              <a:rPr lang="en-US" smtClean="0"/>
              <a:t>Forensic Psychiatry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US" smtClean="0">
                <a:solidFill>
                  <a:srgbClr val="88A44D"/>
                </a:solidFill>
              </a:rPr>
              <a:t>d. Diminished Capacity</a:t>
            </a:r>
          </a:p>
        </p:txBody>
      </p:sp>
      <p:sp>
        <p:nvSpPr>
          <p:cNvPr id="34818"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r>
              <a:rPr lang="en-US" smtClean="0"/>
              <a:t>6. Generally acknowledged as an individual at time of commission of the alleged offense having a </a:t>
            </a:r>
            <a:r>
              <a:rPr lang="en-US" u="sng" smtClean="0"/>
              <a:t>diminished ability to meet all criteria for the charges against that person</a:t>
            </a:r>
            <a:r>
              <a:rPr lang="en-US" smtClean="0"/>
              <a:t>, or person was </a:t>
            </a:r>
            <a:r>
              <a:rPr lang="en-US" u="sng" smtClean="0"/>
              <a:t>not able to form the specific intent to kill</a:t>
            </a:r>
            <a:r>
              <a:rPr lang="en-US" smtClean="0"/>
              <a:t>, thus could not act in a knowing and purposeful manner</a:t>
            </a:r>
          </a:p>
          <a:p>
            <a:pPr marL="742950" lvl="1" indent="-285750" eaLnBrk="1" hangingPunct="1"/>
            <a:r>
              <a:rPr lang="en-US" sz="2300" smtClean="0"/>
              <a:t>In most cases, in terms of homicide, drops it from 1</a:t>
            </a:r>
            <a:r>
              <a:rPr lang="en-US" sz="2300" baseline="30000" smtClean="0"/>
              <a:t>st</a:t>
            </a:r>
            <a:r>
              <a:rPr lang="en-US" sz="2300" smtClean="0"/>
              <a:t> degree to 3</a:t>
            </a:r>
            <a:r>
              <a:rPr lang="en-US" sz="2300" baseline="30000" smtClean="0"/>
              <a:t>rd</a:t>
            </a:r>
            <a:r>
              <a:rPr lang="en-US" sz="2300" smtClean="0"/>
              <a:t> degree</a:t>
            </a:r>
          </a:p>
          <a:p>
            <a:pPr eaLnBrk="1" hangingPunct="1"/>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smtClean="0">
                <a:solidFill>
                  <a:srgbClr val="88A44D"/>
                </a:solidFill>
              </a:rPr>
              <a:t>e. Posttrial Sentencing</a:t>
            </a:r>
          </a:p>
        </p:txBody>
      </p:sp>
      <p:sp>
        <p:nvSpPr>
          <p:cNvPr id="36866"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r>
              <a:rPr lang="en-US" smtClean="0"/>
              <a:t>7. Forensic psychiatrist may be called </a:t>
            </a:r>
          </a:p>
          <a:p>
            <a:pPr marL="742950" lvl="1" indent="-285750" eaLnBrk="1" hangingPunct="1"/>
            <a:r>
              <a:rPr lang="en-US" sz="2300" smtClean="0"/>
              <a:t>upon to give opinions about sentencing for particular individual who may require psychiatric hospitalization</a:t>
            </a:r>
          </a:p>
          <a:p>
            <a:pPr marL="742950" lvl="1" indent="-285750" eaLnBrk="1" hangingPunct="1"/>
            <a:r>
              <a:rPr lang="en-US" sz="2300" smtClean="0"/>
              <a:t>For death penalty cases, …as to whether or not defendant is competent to be sentenced to death</a:t>
            </a:r>
          </a:p>
          <a:p>
            <a:pPr eaLnBrk="1" hangingPunct="1"/>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pPr eaLnBrk="1" hangingPunct="1"/>
            <a:r>
              <a:rPr lang="en-US" smtClean="0">
                <a:solidFill>
                  <a:srgbClr val="88A44D"/>
                </a:solidFill>
              </a:rPr>
              <a:t>f. Cases Requiring Psychiatry Treatment</a:t>
            </a:r>
          </a:p>
        </p:txBody>
      </p:sp>
      <p:sp>
        <p:nvSpPr>
          <p:cNvPr id="38914"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r>
              <a:rPr lang="en-US" smtClean="0"/>
              <a:t>8. Forensic psychiatrist may need to assess the role of alcohol, medication or legal drugs on defendant at time of commission of the crime</a:t>
            </a:r>
          </a:p>
          <a:p>
            <a:pPr marL="742950" lvl="1" indent="-285750" eaLnBrk="1" hangingPunct="1"/>
            <a:r>
              <a:rPr lang="en-US" sz="2300" smtClean="0"/>
              <a:t>Issue of repressed or recovered memory may be assessed by psychiatrist</a:t>
            </a:r>
          </a:p>
          <a:p>
            <a:pPr eaLnBrk="1" hangingPunct="1"/>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p:txBody>
          <a:bodyPr/>
          <a:lstStyle/>
          <a:p>
            <a:pPr eaLnBrk="1" hangingPunct="1"/>
            <a:r>
              <a:rPr lang="en-US" smtClean="0">
                <a:solidFill>
                  <a:srgbClr val="88A44D"/>
                </a:solidFill>
              </a:rPr>
              <a:t>g. Examination and Report of Findings</a:t>
            </a:r>
          </a:p>
        </p:txBody>
      </p:sp>
      <p:sp>
        <p:nvSpPr>
          <p:cNvPr id="40962"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r>
              <a:rPr lang="en-US" smtClean="0"/>
              <a:t>9. In domestic relations crimes, psychiatrists may be called upon to discuss “syndrome diagnoses” such as rape trauma or battered spouse syndrome</a:t>
            </a:r>
          </a:p>
          <a:p>
            <a:pPr eaLnBrk="1" hangingPunct="1"/>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301625" y="228600"/>
            <a:ext cx="8534400" cy="758825"/>
          </a:xfrm>
        </p:spPr>
        <p:txBody>
          <a:bodyPr/>
          <a:lstStyle/>
          <a:p>
            <a:pPr eaLnBrk="1" hangingPunct="1"/>
            <a:r>
              <a:rPr lang="en-US" smtClean="0"/>
              <a:t>I. Definition</a:t>
            </a:r>
          </a:p>
        </p:txBody>
      </p:sp>
      <p:sp>
        <p:nvSpPr>
          <p:cNvPr id="16386" name="Content Placeholder 2"/>
          <p:cNvSpPr>
            <a:spLocks noGrp="1"/>
          </p:cNvSpPr>
          <p:nvPr>
            <p:ph sz="half" idx="1"/>
          </p:nvPr>
        </p:nvSpPr>
        <p:spPr>
          <a:xfrm>
            <a:off x="301625" y="1371600"/>
            <a:ext cx="4194175" cy="4681538"/>
          </a:xfrm>
        </p:spPr>
        <p:txBody>
          <a:bodyPr/>
          <a:lstStyle/>
          <a:p>
            <a:pPr eaLnBrk="1" hangingPunct="1">
              <a:lnSpc>
                <a:spcPct val="90000"/>
              </a:lnSpc>
              <a:buFont typeface="Wingdings 2" pitchFamily="18" charset="2"/>
              <a:buNone/>
            </a:pPr>
            <a:r>
              <a:rPr lang="en-US" sz="2800" smtClean="0"/>
              <a:t>1. </a:t>
            </a:r>
            <a:r>
              <a:rPr lang="en-US" sz="2800" b="1" u="sng" smtClean="0"/>
              <a:t>Forensic Psychiatry </a:t>
            </a:r>
            <a:r>
              <a:rPr lang="en-US" sz="2800" smtClean="0"/>
              <a:t>is a subspecialty of psychiatry that deals with people who are involved in legal matters, either criminal or civil</a:t>
            </a:r>
          </a:p>
          <a:p>
            <a:pPr lvl="1" eaLnBrk="1" hangingPunct="1">
              <a:lnSpc>
                <a:spcPct val="90000"/>
              </a:lnSpc>
            </a:pPr>
            <a:r>
              <a:rPr lang="en-US" sz="2400" smtClean="0"/>
              <a:t>Primarily </a:t>
            </a:r>
            <a:r>
              <a:rPr lang="en-US" sz="2400" u="sng" smtClean="0"/>
              <a:t>assessment and evaluation</a:t>
            </a:r>
            <a:r>
              <a:rPr lang="en-US" sz="2400" smtClean="0"/>
              <a:t> of individuals, rather than the treatment of psychiatric patients</a:t>
            </a:r>
          </a:p>
          <a:p>
            <a:pPr eaLnBrk="1" hangingPunct="1">
              <a:buFont typeface="Wingdings 2" pitchFamily="18" charset="2"/>
              <a:buNone/>
            </a:pPr>
            <a:endParaRPr lang="en-US" smtClean="0"/>
          </a:p>
        </p:txBody>
      </p:sp>
      <p:sp>
        <p:nvSpPr>
          <p:cNvPr id="16387" name="Content Placeholder 3"/>
          <p:cNvSpPr>
            <a:spLocks noGrp="1"/>
          </p:cNvSpPr>
          <p:nvPr>
            <p:ph sz="half" idx="2"/>
          </p:nvPr>
        </p:nvSpPr>
        <p:spPr>
          <a:xfrm>
            <a:off x="4800600" y="1371600"/>
            <a:ext cx="4038600" cy="4681538"/>
          </a:xfrm>
        </p:spPr>
        <p:txBody>
          <a:bodyPr/>
          <a:lstStyle/>
          <a:p>
            <a:pPr eaLnBrk="1" hangingPunct="1"/>
            <a:endParaRPr lang="en-US" smtClean="0"/>
          </a:p>
        </p:txBody>
      </p:sp>
      <p:pic>
        <p:nvPicPr>
          <p:cNvPr id="16388" name="Picture 1" descr="http://gabehavioral.com/Assets/Hunter.png"/>
          <p:cNvPicPr>
            <a:picLocks noChangeAspect="1" noChangeArrowheads="1"/>
          </p:cNvPicPr>
          <p:nvPr/>
        </p:nvPicPr>
        <p:blipFill>
          <a:blip r:embed="rId3"/>
          <a:srcRect/>
          <a:stretch>
            <a:fillRect/>
          </a:stretch>
        </p:blipFill>
        <p:spPr bwMode="auto">
          <a:xfrm>
            <a:off x="4800600" y="1371600"/>
            <a:ext cx="4114800" cy="491013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mtClean="0">
                <a:solidFill>
                  <a:srgbClr val="88A44D"/>
                </a:solidFill>
              </a:rPr>
              <a:t>II. History of Forensic Psychiatry</a:t>
            </a:r>
          </a:p>
        </p:txBody>
      </p:sp>
      <p:sp>
        <p:nvSpPr>
          <p:cNvPr id="18434" name="Content Placeholder 2"/>
          <p:cNvSpPr>
            <a:spLocks noGrp="1"/>
          </p:cNvSpPr>
          <p:nvPr>
            <p:ph sz="quarter" idx="1"/>
          </p:nvPr>
        </p:nvSpPr>
        <p:spPr>
          <a:xfrm>
            <a:off x="301625" y="1527175"/>
            <a:ext cx="8504238" cy="4572000"/>
          </a:xfrm>
        </p:spPr>
        <p:txBody>
          <a:bodyPr/>
          <a:lstStyle/>
          <a:p>
            <a:pPr marL="381000" indent="-381000" eaLnBrk="1" hangingPunct="1">
              <a:buFont typeface="Wingdings 2" pitchFamily="18" charset="2"/>
              <a:buAutoNum type="arabicPeriod"/>
            </a:pPr>
            <a:r>
              <a:rPr lang="en-US" i="1" u="sng" smtClean="0"/>
              <a:t>Treatise of Medical Jurisprudence of Insanity</a:t>
            </a:r>
            <a:r>
              <a:rPr lang="en-US" smtClean="0"/>
              <a:t>, published in Boston, MA in 1838 by Isaac Ray</a:t>
            </a:r>
          </a:p>
          <a:p>
            <a:pPr marL="800100" lvl="1" indent="-342900" eaLnBrk="1" hangingPunct="1">
              <a:buFont typeface="Wingdings 2" pitchFamily="18" charset="2"/>
              <a:buChar char=""/>
            </a:pPr>
            <a:r>
              <a:rPr lang="en-US" sz="2300" smtClean="0"/>
              <a:t>Proliferated in the 1960’s/1970’s</a:t>
            </a:r>
          </a:p>
          <a:p>
            <a:pPr marL="800100" lvl="1" indent="-342900" eaLnBrk="1" hangingPunct="1">
              <a:buFont typeface="Wingdings 2" pitchFamily="18" charset="2"/>
              <a:buNone/>
            </a:pPr>
            <a:endParaRPr lang="en-US" sz="2300" smtClean="0"/>
          </a:p>
          <a:p>
            <a:pPr marL="381000" indent="-381000" eaLnBrk="1" hangingPunct="1">
              <a:buFont typeface="Wingdings 2" pitchFamily="18" charset="2"/>
              <a:buNone/>
            </a:pPr>
            <a:r>
              <a:rPr lang="en-US" smtClean="0"/>
              <a:t>2. Psychiatrists became more involved in commitment procedures, changes in patient rights, and protecting the public through rulings in various states</a:t>
            </a:r>
          </a:p>
          <a:p>
            <a:pPr marL="381000" indent="-381000" eaLnBrk="1" hangingPunct="1">
              <a:buFont typeface="Wingdings 2" pitchFamily="18" charset="2"/>
              <a:buNone/>
            </a:pPr>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mtClean="0">
                <a:solidFill>
                  <a:srgbClr val="88A44D"/>
                </a:solidFill>
              </a:rPr>
              <a:t>III. Scope of Forensic Psychiatry</a:t>
            </a:r>
          </a:p>
        </p:txBody>
      </p:sp>
      <p:sp>
        <p:nvSpPr>
          <p:cNvPr id="20482" name="Content Placeholder 2"/>
          <p:cNvSpPr>
            <a:spLocks noGrp="1"/>
          </p:cNvSpPr>
          <p:nvPr>
            <p:ph type="body" sz="half" idx="1"/>
          </p:nvPr>
        </p:nvSpPr>
        <p:spPr>
          <a:xfrm>
            <a:off x="301625" y="1524000"/>
            <a:ext cx="5337175" cy="4598988"/>
          </a:xfrm>
        </p:spPr>
        <p:txBody>
          <a:bodyPr/>
          <a:lstStyle/>
          <a:p>
            <a:pPr eaLnBrk="1" hangingPunct="1">
              <a:lnSpc>
                <a:spcPct val="80000"/>
              </a:lnSpc>
              <a:buFont typeface="Wingdings 2" pitchFamily="18" charset="2"/>
              <a:buNone/>
            </a:pPr>
            <a:r>
              <a:rPr lang="en-US" sz="2400" smtClean="0"/>
              <a:t>1. Field of forensic psychiatry may be divided into three major sub groupings:</a:t>
            </a:r>
          </a:p>
          <a:p>
            <a:pPr lvl="1" eaLnBrk="1" hangingPunct="1">
              <a:lnSpc>
                <a:spcPct val="80000"/>
              </a:lnSpc>
            </a:pPr>
            <a:r>
              <a:rPr lang="en-US" sz="2400" smtClean="0"/>
              <a:t>Criminal forensic psychiatry</a:t>
            </a:r>
          </a:p>
          <a:p>
            <a:pPr lvl="1" eaLnBrk="1" hangingPunct="1">
              <a:lnSpc>
                <a:spcPct val="80000"/>
              </a:lnSpc>
              <a:buFont typeface="Wingdings" pitchFamily="2" charset="2"/>
              <a:buNone/>
            </a:pPr>
            <a:r>
              <a:rPr lang="en-US" sz="1800" smtClean="0"/>
              <a:t>(ability to stand trial, legal insanity, sentencing issues, treatment of a mentally ill offender)</a:t>
            </a:r>
          </a:p>
          <a:p>
            <a:pPr lvl="1" eaLnBrk="1" hangingPunct="1">
              <a:lnSpc>
                <a:spcPct val="80000"/>
              </a:lnSpc>
              <a:buFont typeface="Wingdings" pitchFamily="2" charset="2"/>
              <a:buNone/>
            </a:pPr>
            <a:endParaRPr lang="en-US" sz="1800" smtClean="0"/>
          </a:p>
          <a:p>
            <a:pPr lvl="1" eaLnBrk="1" hangingPunct="1">
              <a:lnSpc>
                <a:spcPct val="80000"/>
              </a:lnSpc>
            </a:pPr>
            <a:r>
              <a:rPr lang="en-US" sz="2400" smtClean="0"/>
              <a:t>Civil forensic psychiatry</a:t>
            </a:r>
          </a:p>
          <a:p>
            <a:pPr lvl="1" eaLnBrk="1" hangingPunct="1">
              <a:lnSpc>
                <a:spcPct val="80000"/>
              </a:lnSpc>
              <a:buFont typeface="Wingdings" pitchFamily="2" charset="2"/>
              <a:buNone/>
            </a:pPr>
            <a:r>
              <a:rPr lang="en-US" sz="1800" smtClean="0"/>
              <a:t>(personal injury cases, domestics, competency)</a:t>
            </a:r>
          </a:p>
          <a:p>
            <a:pPr lvl="1" eaLnBrk="1" hangingPunct="1">
              <a:lnSpc>
                <a:spcPct val="80000"/>
              </a:lnSpc>
              <a:buFont typeface="Wingdings" pitchFamily="2" charset="2"/>
              <a:buNone/>
            </a:pPr>
            <a:endParaRPr lang="en-US" sz="1800" smtClean="0"/>
          </a:p>
          <a:p>
            <a:pPr lvl="1" eaLnBrk="1" hangingPunct="1">
              <a:lnSpc>
                <a:spcPct val="80000"/>
              </a:lnSpc>
            </a:pPr>
            <a:r>
              <a:rPr lang="en-US" sz="2400" smtClean="0"/>
              <a:t>Administrative forensic </a:t>
            </a:r>
          </a:p>
          <a:p>
            <a:pPr lvl="1" eaLnBrk="1" hangingPunct="1">
              <a:lnSpc>
                <a:spcPct val="80000"/>
              </a:lnSpc>
              <a:buFont typeface="Wingdings" pitchFamily="2" charset="2"/>
              <a:buNone/>
            </a:pPr>
            <a:r>
              <a:rPr lang="en-US" sz="2400" smtClean="0"/>
              <a:t>			psychiatry</a:t>
            </a:r>
          </a:p>
          <a:p>
            <a:pPr lvl="1" eaLnBrk="1" hangingPunct="1">
              <a:lnSpc>
                <a:spcPct val="80000"/>
              </a:lnSpc>
              <a:buFont typeface="Wingdings" pitchFamily="2" charset="2"/>
              <a:buNone/>
            </a:pPr>
            <a:r>
              <a:rPr lang="en-US" sz="1800" smtClean="0"/>
              <a:t>(confidentiality, privileged communications, privacy issues, patient rights)</a:t>
            </a:r>
          </a:p>
          <a:p>
            <a:pPr eaLnBrk="1" hangingPunct="1">
              <a:lnSpc>
                <a:spcPct val="80000"/>
              </a:lnSpc>
            </a:pPr>
            <a:endParaRPr lang="en-US" sz="2300" smtClean="0"/>
          </a:p>
        </p:txBody>
      </p:sp>
      <p:pic>
        <p:nvPicPr>
          <p:cNvPr id="20483" name="Picture 2" descr="http://www.bible.ca/marriage/psychiatry-couch.gif"/>
          <p:cNvPicPr>
            <a:picLocks noChangeAspect="1" noChangeArrowheads="1"/>
          </p:cNvPicPr>
          <p:nvPr/>
        </p:nvPicPr>
        <p:blipFill>
          <a:blip r:embed="rId3"/>
          <a:srcRect/>
          <a:stretch>
            <a:fillRect/>
          </a:stretch>
        </p:blipFill>
        <p:spPr bwMode="auto">
          <a:xfrm>
            <a:off x="5562600" y="1676400"/>
            <a:ext cx="3581400" cy="40957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smtClean="0">
                <a:solidFill>
                  <a:srgbClr val="88A44D"/>
                </a:solidFill>
              </a:rPr>
              <a:t>IV. Assessment of Competency</a:t>
            </a:r>
          </a:p>
        </p:txBody>
      </p:sp>
      <p:sp>
        <p:nvSpPr>
          <p:cNvPr id="22530" name="Content Placeholder 2"/>
          <p:cNvSpPr>
            <a:spLocks noGrp="1"/>
          </p:cNvSpPr>
          <p:nvPr>
            <p:ph sz="quarter" idx="1"/>
          </p:nvPr>
        </p:nvSpPr>
        <p:spPr>
          <a:xfrm>
            <a:off x="301625" y="1527175"/>
            <a:ext cx="8504238" cy="4572000"/>
          </a:xfrm>
        </p:spPr>
        <p:txBody>
          <a:bodyPr/>
          <a:lstStyle/>
          <a:p>
            <a:pPr eaLnBrk="1" hangingPunct="1">
              <a:buFont typeface="Wingdings 2" pitchFamily="18" charset="2"/>
              <a:buNone/>
            </a:pPr>
            <a:r>
              <a:rPr lang="en-US" smtClean="0"/>
              <a:t>1. In general, forensic psychiatrist is called upon to assess an individual’s mental state  in one of three ways:</a:t>
            </a:r>
          </a:p>
          <a:p>
            <a:pPr eaLnBrk="1" hangingPunct="1"/>
            <a:r>
              <a:rPr lang="en-US" smtClean="0"/>
              <a:t>Past – legal insanity or testamentary capacity</a:t>
            </a:r>
          </a:p>
          <a:p>
            <a:pPr eaLnBrk="1" hangingPunct="1"/>
            <a:r>
              <a:rPr lang="en-US" smtClean="0"/>
              <a:t>Present – competency to stand trial</a:t>
            </a:r>
          </a:p>
          <a:p>
            <a:pPr eaLnBrk="1" hangingPunct="1"/>
            <a:r>
              <a:rPr lang="en-US" smtClean="0"/>
              <a:t>Future – Prediction of dangerousness</a:t>
            </a:r>
          </a:p>
          <a:p>
            <a:pPr eaLnBrk="1" hangingPunct="1"/>
            <a:endParaRPr lang="en-US" smtClean="0"/>
          </a:p>
        </p:txBody>
      </p:sp>
      <p:pic>
        <p:nvPicPr>
          <p:cNvPr id="22531" name="Picture 2" descr="http://www.forensicmag.com/Assets/images/0608/art5fig1.gif"/>
          <p:cNvPicPr>
            <a:picLocks noChangeAspect="1" noChangeArrowheads="1"/>
          </p:cNvPicPr>
          <p:nvPr/>
        </p:nvPicPr>
        <p:blipFill>
          <a:blip r:embed="rId3"/>
          <a:srcRect/>
          <a:stretch>
            <a:fillRect/>
          </a:stretch>
        </p:blipFill>
        <p:spPr bwMode="auto">
          <a:xfrm>
            <a:off x="6629400" y="4038600"/>
            <a:ext cx="2295525" cy="23812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eaLnBrk="1" hangingPunct="1"/>
            <a:r>
              <a:rPr lang="en-US" smtClean="0">
                <a:solidFill>
                  <a:srgbClr val="88A44D"/>
                </a:solidFill>
              </a:rPr>
              <a:t>a. Phases of Criminal Procedure</a:t>
            </a:r>
          </a:p>
        </p:txBody>
      </p:sp>
      <p:sp>
        <p:nvSpPr>
          <p:cNvPr id="24578" name="Content Placeholder 2"/>
          <p:cNvSpPr>
            <a:spLocks noGrp="1"/>
          </p:cNvSpPr>
          <p:nvPr>
            <p:ph type="body" sz="half" idx="1"/>
          </p:nvPr>
        </p:nvSpPr>
        <p:spPr>
          <a:xfrm>
            <a:off x="301625" y="1524000"/>
            <a:ext cx="5337175" cy="4598988"/>
          </a:xfrm>
        </p:spPr>
        <p:txBody>
          <a:bodyPr/>
          <a:lstStyle/>
          <a:p>
            <a:pPr eaLnBrk="1" hangingPunct="1">
              <a:lnSpc>
                <a:spcPct val="90000"/>
              </a:lnSpc>
              <a:buFont typeface="Wingdings 2" pitchFamily="18" charset="2"/>
              <a:buNone/>
            </a:pPr>
            <a:r>
              <a:rPr lang="en-US" sz="3200" smtClean="0"/>
              <a:t>2. Three phases of criminal procedure:</a:t>
            </a:r>
            <a:endParaRPr lang="en-US" sz="2800" smtClean="0"/>
          </a:p>
          <a:p>
            <a:pPr lvl="1" eaLnBrk="1" hangingPunct="1">
              <a:lnSpc>
                <a:spcPct val="90000"/>
              </a:lnSpc>
            </a:pPr>
            <a:r>
              <a:rPr lang="en-US" sz="2800" smtClean="0"/>
              <a:t>Pretrial phase</a:t>
            </a:r>
          </a:p>
          <a:p>
            <a:pPr lvl="1" eaLnBrk="1" hangingPunct="1">
              <a:lnSpc>
                <a:spcPct val="90000"/>
              </a:lnSpc>
              <a:buFont typeface="Wingdings" pitchFamily="2" charset="2"/>
              <a:buNone/>
            </a:pPr>
            <a:r>
              <a:rPr lang="en-US" sz="1800" smtClean="0"/>
              <a:t>(asses defendant for competency to confess, give statement, to testify, or stand trial)</a:t>
            </a:r>
          </a:p>
          <a:p>
            <a:pPr lvl="1" eaLnBrk="1" hangingPunct="1">
              <a:lnSpc>
                <a:spcPct val="90000"/>
              </a:lnSpc>
            </a:pPr>
            <a:r>
              <a:rPr lang="en-US" sz="2800" smtClean="0"/>
              <a:t>Trial phase</a:t>
            </a:r>
          </a:p>
          <a:p>
            <a:pPr lvl="1" eaLnBrk="1" hangingPunct="1">
              <a:lnSpc>
                <a:spcPct val="90000"/>
              </a:lnSpc>
              <a:buFont typeface="Wingdings" pitchFamily="2" charset="2"/>
              <a:buNone/>
            </a:pPr>
            <a:r>
              <a:rPr lang="en-US" sz="1800" smtClean="0"/>
              <a:t>(mental state of the defendant at the time of the offense)</a:t>
            </a:r>
          </a:p>
          <a:p>
            <a:pPr lvl="1" eaLnBrk="1" hangingPunct="1">
              <a:lnSpc>
                <a:spcPct val="90000"/>
              </a:lnSpc>
            </a:pPr>
            <a:r>
              <a:rPr lang="en-US" sz="2800" smtClean="0"/>
              <a:t>Post trial Phase</a:t>
            </a:r>
          </a:p>
          <a:p>
            <a:pPr lvl="1" eaLnBrk="1" hangingPunct="1">
              <a:lnSpc>
                <a:spcPct val="90000"/>
              </a:lnSpc>
              <a:buFont typeface="Wingdings" pitchFamily="2" charset="2"/>
              <a:buNone/>
            </a:pPr>
            <a:r>
              <a:rPr lang="en-US" sz="2000" smtClean="0"/>
              <a:t>(assessing the information given to the court, sentencing, considered dangerous?)</a:t>
            </a:r>
          </a:p>
          <a:p>
            <a:pPr eaLnBrk="1" hangingPunct="1">
              <a:lnSpc>
                <a:spcPct val="90000"/>
              </a:lnSpc>
            </a:pPr>
            <a:endParaRPr lang="en-US" sz="2300" smtClean="0"/>
          </a:p>
        </p:txBody>
      </p:sp>
      <p:pic>
        <p:nvPicPr>
          <p:cNvPr id="24579" name="Picture 4" descr="testify gifts, testify gift, testify merchandise, gifts for testify, gift for testify"/>
          <p:cNvPicPr>
            <a:picLocks noChangeAspect="1" noChangeArrowheads="1"/>
          </p:cNvPicPr>
          <p:nvPr/>
        </p:nvPicPr>
        <p:blipFill>
          <a:blip r:embed="rId3"/>
          <a:srcRect/>
          <a:stretch>
            <a:fillRect/>
          </a:stretch>
        </p:blipFill>
        <p:spPr bwMode="auto">
          <a:xfrm>
            <a:off x="5705475" y="1447800"/>
            <a:ext cx="3438525" cy="48768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smtClean="0">
                <a:solidFill>
                  <a:srgbClr val="88A44D"/>
                </a:solidFill>
              </a:rPr>
              <a:t>b. Competency to Stand Trial</a:t>
            </a:r>
          </a:p>
        </p:txBody>
      </p:sp>
      <p:sp>
        <p:nvSpPr>
          <p:cNvPr id="3" name="Content Placeholder 2"/>
          <p:cNvSpPr>
            <a:spLocks noGrp="1"/>
          </p:cNvSpPr>
          <p:nvPr>
            <p:ph sz="quarter" idx="1"/>
          </p:nvPr>
        </p:nvSpPr>
        <p:spPr>
          <a:xfrm>
            <a:off x="301625" y="1527175"/>
            <a:ext cx="8504238" cy="4572000"/>
          </a:xfrm>
        </p:spPr>
        <p:txBody>
          <a:bodyPr>
            <a:normAutofit/>
          </a:bodyPr>
          <a:lstStyle/>
          <a:p>
            <a:pPr eaLnBrk="1" hangingPunct="1">
              <a:lnSpc>
                <a:spcPct val="90000"/>
              </a:lnSpc>
              <a:buFont typeface="Wingdings 2" pitchFamily="18" charset="2"/>
              <a:buNone/>
            </a:pPr>
            <a:r>
              <a:rPr lang="en-US" sz="2500" smtClean="0"/>
              <a:t>3. To be found competent to stand trial, a </a:t>
            </a:r>
            <a:r>
              <a:rPr lang="en-US" sz="2500" u="sng" smtClean="0"/>
              <a:t>defendant must be free of mental illness that impacts his or her ability to  know what is happening in the case</a:t>
            </a:r>
          </a:p>
          <a:p>
            <a:pPr marL="742950" lvl="1" indent="-285750" eaLnBrk="1" hangingPunct="1">
              <a:lnSpc>
                <a:spcPct val="90000"/>
              </a:lnSpc>
            </a:pPr>
            <a:r>
              <a:rPr lang="en-US" sz="2100" smtClean="0"/>
              <a:t>The Dusky case (1960) insists a defendant must have a rational as well as factual understanding of the case against him</a:t>
            </a:r>
          </a:p>
          <a:p>
            <a:pPr marL="742950" lvl="1" indent="-285750" eaLnBrk="1" hangingPunct="1">
              <a:lnSpc>
                <a:spcPct val="90000"/>
              </a:lnSpc>
            </a:pPr>
            <a:r>
              <a:rPr lang="en-US" sz="2100" smtClean="0"/>
              <a:t>Jackson v. Indiana (1972) – defendant committed to a civil hospital after charges were suspended and case treated as civil rather than criminal</a:t>
            </a:r>
          </a:p>
          <a:p>
            <a:pPr marL="742950" lvl="1" indent="-285750" eaLnBrk="1" hangingPunct="1">
              <a:lnSpc>
                <a:spcPct val="90000"/>
              </a:lnSpc>
            </a:pPr>
            <a:r>
              <a:rPr lang="en-US" sz="2100" smtClean="0"/>
              <a:t>After a period of time, psychiatrist may be asked by court to give an opinion about whether defendant is competent to stand trial</a:t>
            </a:r>
          </a:p>
          <a:p>
            <a:pPr eaLnBrk="1" hangingPunct="1">
              <a:lnSpc>
                <a:spcPct val="90000"/>
              </a:lnSpc>
            </a:pPr>
            <a:endParaRPr lang="en-US" sz="25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smtClean="0">
                <a:solidFill>
                  <a:srgbClr val="88A44D"/>
                </a:solidFill>
              </a:rPr>
              <a:t>c. Legal Insanity</a:t>
            </a:r>
          </a:p>
        </p:txBody>
      </p:sp>
      <p:sp>
        <p:nvSpPr>
          <p:cNvPr id="3" name="Content Placeholder 2"/>
          <p:cNvSpPr>
            <a:spLocks noGrp="1"/>
          </p:cNvSpPr>
          <p:nvPr>
            <p:ph sz="quarter" idx="1"/>
          </p:nvPr>
        </p:nvSpPr>
        <p:spPr>
          <a:xfrm>
            <a:off x="301625" y="1527175"/>
            <a:ext cx="8504238" cy="4572000"/>
          </a:xfrm>
        </p:spPr>
        <p:txBody>
          <a:bodyPr>
            <a:normAutofit/>
          </a:bodyPr>
          <a:lstStyle/>
          <a:p>
            <a:pPr eaLnBrk="1" hangingPunct="1">
              <a:lnSpc>
                <a:spcPct val="90000"/>
              </a:lnSpc>
              <a:buFont typeface="Wingdings 2" pitchFamily="18" charset="2"/>
              <a:buNone/>
            </a:pPr>
            <a:r>
              <a:rPr lang="en-US" smtClean="0"/>
              <a:t>4. Most states follow McNaughten (1843) rule from England to determine sanity</a:t>
            </a:r>
          </a:p>
          <a:p>
            <a:pPr lvl="1" eaLnBrk="1" hangingPunct="1">
              <a:lnSpc>
                <a:spcPct val="90000"/>
              </a:lnSpc>
            </a:pPr>
            <a:r>
              <a:rPr lang="en-US" sz="2300" smtClean="0"/>
              <a:t>McNaughten rules are a cognitive test of insanity</a:t>
            </a:r>
          </a:p>
          <a:p>
            <a:pPr lvl="1" eaLnBrk="1" hangingPunct="1">
              <a:lnSpc>
                <a:spcPct val="90000"/>
              </a:lnSpc>
              <a:buFont typeface="Wingdings" pitchFamily="2" charset="2"/>
              <a:buNone/>
            </a:pPr>
            <a:endParaRPr lang="en-US" sz="2300" smtClean="0"/>
          </a:p>
          <a:p>
            <a:pPr eaLnBrk="1" hangingPunct="1">
              <a:lnSpc>
                <a:spcPct val="90000"/>
              </a:lnSpc>
              <a:buFont typeface="Wingdings 2" pitchFamily="18" charset="2"/>
              <a:buNone/>
            </a:pPr>
            <a:r>
              <a:rPr lang="en-US" smtClean="0"/>
              <a:t>5. Model Penal Code of the American Law Institute states:</a:t>
            </a:r>
          </a:p>
          <a:p>
            <a:pPr lvl="1" eaLnBrk="1" hangingPunct="1">
              <a:lnSpc>
                <a:spcPct val="90000"/>
              </a:lnSpc>
            </a:pPr>
            <a:r>
              <a:rPr lang="en-US" smtClean="0"/>
              <a:t>“A person would be found not guilty by reason of insanity if at the time of the commission of the crime the person lacked substantial capacity either to appreciate the criminality of their behavior or to conform his conduct to the requirements of the law.”</a:t>
            </a:r>
            <a:endParaRPr lang="en-US" sz="23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endParaRPr lang="en-US" smtClean="0">
              <a:solidFill>
                <a:srgbClr val="88A44D"/>
              </a:solidFill>
            </a:endParaRPr>
          </a:p>
        </p:txBody>
      </p:sp>
      <p:sp>
        <p:nvSpPr>
          <p:cNvPr id="32770" name="Content Placeholder 2"/>
          <p:cNvSpPr>
            <a:spLocks noGrp="1"/>
          </p:cNvSpPr>
          <p:nvPr>
            <p:ph sz="quarter" idx="1"/>
          </p:nvPr>
        </p:nvSpPr>
        <p:spPr>
          <a:xfrm>
            <a:off x="301625" y="1527175"/>
            <a:ext cx="8504238" cy="4572000"/>
          </a:xfrm>
        </p:spPr>
        <p:txBody>
          <a:bodyPr/>
          <a:lstStyle/>
          <a:p>
            <a:pPr eaLnBrk="1" hangingPunct="1"/>
            <a:r>
              <a:rPr lang="en-US" smtClean="0"/>
              <a:t>Some states have adopted the “guilty but mentally ill” concept</a:t>
            </a:r>
          </a:p>
          <a:p>
            <a:pPr eaLnBrk="1" hangingPunct="1"/>
            <a:endParaRPr lang="en-US" smtClean="0"/>
          </a:p>
          <a:p>
            <a:pPr eaLnBrk="1" hangingPunct="1"/>
            <a:r>
              <a:rPr lang="en-US" smtClean="0"/>
              <a:t>Pennsylvania and 13 states have adopted this concept</a:t>
            </a:r>
          </a:p>
          <a:p>
            <a:pPr eaLnBrk="1" hangingPunct="1"/>
            <a:endParaRPr lang="en-US" smtClean="0"/>
          </a:p>
          <a:p>
            <a:pPr eaLnBrk="1" hangingPunct="1"/>
            <a:r>
              <a:rPr lang="en-US" smtClean="0"/>
              <a:t>Plea is “guilty but mentally ill” instead of “not guilty by reason of insanity”</a:t>
            </a:r>
          </a:p>
          <a:p>
            <a:pPr eaLnBrk="1" hangingPunct="1"/>
            <a:endParaRPr lang="en-US"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102</TotalTime>
  <Words>631</Words>
  <Application>Microsoft Office PowerPoint</Application>
  <PresentationFormat>On-screen Show (4:3)</PresentationFormat>
  <Paragraphs>76</Paragraphs>
  <Slides>13</Slides>
  <Notes>13</Notes>
  <HiddenSlides>0</HiddenSlides>
  <MMClips>0</MMClips>
  <ScaleCrop>false</ScaleCrop>
  <HeadingPairs>
    <vt:vector size="6" baseType="variant">
      <vt:variant>
        <vt:lpstr>Fonts Used</vt:lpstr>
      </vt:variant>
      <vt:variant>
        <vt:i4>5</vt:i4>
      </vt:variant>
      <vt:variant>
        <vt:lpstr>Design Template</vt:lpstr>
      </vt:variant>
      <vt:variant>
        <vt:i4>12</vt:i4>
      </vt:variant>
      <vt:variant>
        <vt:lpstr>Slide Titles</vt:lpstr>
      </vt:variant>
      <vt:variant>
        <vt:i4>13</vt:i4>
      </vt:variant>
    </vt:vector>
  </HeadingPairs>
  <TitlesOfParts>
    <vt:vector size="30" baseType="lpstr">
      <vt:lpstr>Arial</vt:lpstr>
      <vt:lpstr>Georgia</vt:lpstr>
      <vt:lpstr>Wingdings 2</vt:lpstr>
      <vt:lpstr>Wingdings</vt:lpstr>
      <vt:lpstr>Calibri</vt:lpstr>
      <vt:lpstr>Civic</vt:lpstr>
      <vt:lpstr>Civic</vt:lpstr>
      <vt:lpstr>Civic</vt:lpstr>
      <vt:lpstr>Civic</vt:lpstr>
      <vt:lpstr>Civic</vt:lpstr>
      <vt:lpstr>Civic</vt:lpstr>
      <vt:lpstr>Civic</vt:lpstr>
      <vt:lpstr>Civic</vt:lpstr>
      <vt:lpstr>Civic</vt:lpstr>
      <vt:lpstr>Civic</vt:lpstr>
      <vt:lpstr>Civic</vt:lpstr>
      <vt:lpstr>Civic</vt:lpstr>
      <vt:lpstr>Forensic Psychiatry</vt:lpstr>
      <vt:lpstr>I. Definition</vt:lpstr>
      <vt:lpstr>II. History of Forensic Psychiatry</vt:lpstr>
      <vt:lpstr>III. Scope of Forensic Psychiatry</vt:lpstr>
      <vt:lpstr>IV. Assessment of Competency</vt:lpstr>
      <vt:lpstr>a. Phases of Criminal Procedure</vt:lpstr>
      <vt:lpstr>b. Competency to Stand Trial</vt:lpstr>
      <vt:lpstr>c. Legal Insanity</vt:lpstr>
      <vt:lpstr>Slide 9</vt:lpstr>
      <vt:lpstr>d. Diminished Capacity</vt:lpstr>
      <vt:lpstr>e. Posttrial Sentencing</vt:lpstr>
      <vt:lpstr>f. Cases Requiring Psychiatry Treatment</vt:lpstr>
      <vt:lpstr>g. Examination and Report of Findings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Forensic Psychiatry</dc:title>
  <dc:creator>Kate</dc:creator>
  <cp:lastModifiedBy>User</cp:lastModifiedBy>
  <cp:revision>8</cp:revision>
  <dcterms:created xsi:type="dcterms:W3CDTF">2009-05-20T01:19:02Z</dcterms:created>
  <dcterms:modified xsi:type="dcterms:W3CDTF">2009-05-26T11:28:49Z</dcterms:modified>
</cp:coreProperties>
</file>