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8B4B99-227F-4A7F-8756-9EEB5CA360B0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324A8-A777-4A35-BF18-1722A1431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3F9D00-BD7E-42DC-BFDD-54E610823A5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EAE36D-A2DA-4F27-9201-EDC56D7259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109AC3-B97F-4DEA-8D68-7E74F579D1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4160D6-BA5A-4BED-83A8-106C6D1D1D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5C332-52C5-42E4-95FF-BF79308CEA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AC456A-A1E2-4F9B-AAC7-7BDB58BDE3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E3B646-3CFE-438F-9CE3-810FC03B52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2DA9B-69E4-487E-BCB9-336FDD89B1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AFEEAE-F2F9-4C8B-AEFC-B2C6CAD49D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A1EA7-F23A-4374-9DE5-8ED89F0597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80255F-BC96-4E57-B44E-650D7E9201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77B91B-5DFB-4B09-AA4A-B71AE48A554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179324-B374-44DE-8FF7-5E2EACD327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D7576-4B1F-43C7-A455-A4DAE627A8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580B693-CF47-4D3D-902B-D6B360F17434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B370F8D-41CB-40D5-BC27-7060832FD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D788-7C8C-4C54-BCFF-698213E731F5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9CFA-575D-4743-9BC6-C04D51FFA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EC55-18A9-4DF7-A94B-F5D75243D8D1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59464-10B1-4E03-8A48-E3D401C0F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6F57F-5CB2-4357-9E6F-B62623D44C42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BCEDC-F317-4B04-8A35-BE113F8E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69D6DF-4489-4581-BD7E-29391EE87E91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EE6634-6A51-4719-AB05-10CEFD76E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22C93F-7704-449E-8C54-7A290AA2A289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B26FCF-00DA-44F8-8890-D79CBB904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FA3F71-EB72-420F-A06C-34370C22E995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7C60FF-B050-4DAB-B864-FC68806DB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20C05-373F-4163-B609-7931780CBF3B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EE9516-0E9D-43C8-A5CE-70C3AF1D4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F83E-7139-4D37-9E9E-84BDE3FD2BD9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02A1-E053-4110-A023-282A63AAB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BC245F-4FE3-437D-A4BE-5DAAE4ECF3F3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C82511-9322-49C5-B451-98AAB9CD5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D82A973-3304-4977-BF09-71F9CA5AEB34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50121FD-B3FE-46F5-BC5C-F303C40BC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D1EE4D8-9517-46C1-B665-BE15A0DDBAF9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8B6B633-013B-4E11-A623-54082C310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http://www.miamisao.com/publications/press/2004/Firearm%20Comparison%20Photo.jp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dundee.ac.uk/biocentre/Images/Research/AFA%20Unit/sbfig1.jpg" TargetMode="External"/><Relationship Id="rId5" Type="http://schemas.openxmlformats.org/officeDocument/2006/relationships/image" Target="../media/image4.jpeg"/><Relationship Id="rId4" Type="http://schemas.openxmlformats.org/officeDocument/2006/relationships/image" Target="http://zoltantakacs.com/zt/im/scan/tech/7179_160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Role of the Forensic Pathologist</a:t>
            </a:r>
            <a:br>
              <a:rPr lang="en-US" dirty="0"/>
            </a:b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mtClean="0"/>
              <a:t>Ch 2</a:t>
            </a:r>
          </a:p>
          <a:p>
            <a:pPr marR="0" eaLnBrk="1" hangingPunct="1"/>
            <a:r>
              <a:rPr lang="en-US" smtClean="0"/>
              <a:t>Pages 15-24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638800" cy="5549900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#4 - Autopsy Examination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- </a:t>
            </a:r>
            <a:r>
              <a:rPr lang="en-US" sz="2400" dirty="0" smtClean="0"/>
              <a:t>the dissection of the human body to determine cause of death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/>
              <a:t>- requires permission of the surviving next of kin as long as they are not suspected of causing the death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/>
              <a:t>- generally entails the removal, through incisions, of the organs of the chest, abdomen and head.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/>
              <a:t>- Organs may be dissected right away, or ‘fixed’ in a solution of formaldehyde, causing the proteins to harden; that preserves the tissue and prevents further decomposition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32770" name="Picture 2" descr="002x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514850"/>
            <a:ext cx="3124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2" descr="002x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V. Obtaining Appropriate Specimens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572000" cy="5108575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1. Toxicology</a:t>
            </a:r>
            <a:endParaRPr lang="en-US" sz="105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Specimens removed for toxicology testing are urine, blood, and bile.</a:t>
            </a:r>
            <a:endParaRPr lang="en-US" sz="105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to determine the presence of drugs of abuse</a:t>
            </a:r>
            <a:endParaRPr lang="en-US" sz="9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 </a:t>
            </a:r>
            <a:endParaRPr lang="en-US" sz="105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2. Microscopic Examination</a:t>
            </a:r>
            <a:endParaRPr lang="en-US" sz="105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further study of internal organs</a:t>
            </a:r>
            <a:endParaRPr lang="en-US" sz="105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 </a:t>
            </a:r>
            <a:endParaRPr lang="en-US" sz="105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3. DNA Analysis</a:t>
            </a:r>
            <a:endParaRPr lang="en-US" sz="105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2 methods of obtaining DNA samples: blood and hair, are use for future DNA analysis</a:t>
            </a:r>
            <a:endParaRPr lang="en-US" sz="105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 </a:t>
            </a:r>
            <a:endParaRPr lang="en-US" sz="105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34819" name="Picture 2" descr="002x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0" y="1066800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Taking and preserving photographs of the scene and the autopsy are important duties of a forensic pathologist</a:t>
            </a:r>
          </a:p>
          <a:p>
            <a:pPr eaLnBrk="1" hangingPunct="1"/>
            <a:r>
              <a:rPr lang="en-US" smtClean="0"/>
              <a:t>Ensure that relevant and admissible photos are taken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VI. Photograph</a:t>
            </a:r>
            <a:endParaRPr lang="en-US" dirty="0"/>
          </a:p>
        </p:txBody>
      </p:sp>
      <p:pic>
        <p:nvPicPr>
          <p:cNvPr id="36867" name="Picture 4" descr="3525,1112053743,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448050"/>
            <a:ext cx="42862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written report of each autopsy is customary</a:t>
            </a:r>
          </a:p>
          <a:p>
            <a:pPr eaLnBrk="1" hangingPunct="1"/>
            <a:r>
              <a:rPr lang="en-US" smtClean="0"/>
              <a:t>Sometimes the autopsy will be dictated</a:t>
            </a:r>
          </a:p>
          <a:p>
            <a:pPr eaLnBrk="1" hangingPunct="1"/>
            <a:r>
              <a:rPr lang="en-US" smtClean="0"/>
              <a:t>Final summary of the external examination, internal dissections, microscopic examinations, and a toxicology report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VII. Report Preparation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5" descr="Tammy Wynette's Autopsy Repo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65659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500" smtClean="0"/>
              <a:t>1. Forensic Pathologists spend vast amounts of their time testifying about their findings and opinions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500" smtClean="0"/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Is required to prosecute a defendant for manslaughter or murder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100" smtClean="0"/>
              <a:t>In civil courts for wrongful death suits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500" smtClean="0"/>
              <a:t> 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500" smtClean="0"/>
              <a:t>2. Forensic Pathologists often testify as expert witnesses in cases in which they did not actually examine the body of the deceased.</a:t>
            </a:r>
          </a:p>
          <a:p>
            <a:pPr eaLnBrk="1" hangingPunct="1">
              <a:lnSpc>
                <a:spcPct val="90000"/>
              </a:lnSpc>
            </a:pPr>
            <a:endParaRPr lang="en-US" sz="25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VIII. Testimony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Pathology – </a:t>
            </a:r>
            <a:r>
              <a:rPr lang="en-US" smtClean="0"/>
              <a:t>medical specialty dealing with the diagnosis of disease by examining tissues and fluids.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b="1" smtClean="0"/>
              <a:t>  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Firearm – </a:t>
            </a:r>
            <a:r>
              <a:rPr lang="en-US" smtClean="0"/>
              <a:t>heat engine that converts the chemical energy of a propellant into kinetic energy of a projectile.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 Cause of death – </a:t>
            </a:r>
            <a:r>
              <a:rPr lang="en-US" smtClean="0"/>
              <a:t>disease or injury that initiates the lethal chain of events leading to death.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Terminology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 eaLnBrk="1" hangingPunct="1"/>
            <a:r>
              <a:rPr lang="en-US" sz="2400" b="1" smtClean="0"/>
              <a:t>Incised wounds – </a:t>
            </a:r>
            <a:r>
              <a:rPr lang="en-US" sz="2400" smtClean="0"/>
              <a:t>injury produced by a sharp instrument and characterized by lack of surface abrasion and absence of bridging vessels, nerves and smooth margins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b="1" smtClean="0"/>
              <a:t> </a:t>
            </a:r>
            <a:endParaRPr lang="en-US" sz="2400" smtClean="0"/>
          </a:p>
          <a:p>
            <a:pPr eaLnBrk="1" hangingPunct="1"/>
            <a:r>
              <a:rPr lang="en-US" sz="2400" b="1" smtClean="0"/>
              <a:t>Autopsy</a:t>
            </a:r>
            <a:r>
              <a:rPr lang="en-US" sz="2400" smtClean="0"/>
              <a:t> - a medical procedure that consists of a thorough examination of a human corpse to determine the cause and manner of a person's death and to evaluate any disease or injury that may be present.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b="1" smtClean="0"/>
              <a:t>  </a:t>
            </a:r>
            <a:endParaRPr lang="en-US" sz="2400" smtClean="0"/>
          </a:p>
          <a:p>
            <a:pPr eaLnBrk="1" hangingPunct="1"/>
            <a:r>
              <a:rPr lang="en-US" sz="2400" b="1" smtClean="0"/>
              <a:t>Rigor mortis – </a:t>
            </a:r>
            <a:r>
              <a:rPr lang="en-US" sz="2400" smtClean="0"/>
              <a:t>stiffening of the body after death due to the chemical breakdown of actin-myosin and the depletion of glycogen from muscles.  A time-dependent change that helps determine time of death.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death that is </a:t>
            </a:r>
            <a:r>
              <a:rPr lang="en-US" dirty="0" smtClean="0"/>
              <a:t>sudden, unexpected </a:t>
            </a:r>
            <a:r>
              <a:rPr lang="en-US" dirty="0" smtClean="0"/>
              <a:t>or is thought to have been caused by injury or poison </a:t>
            </a:r>
            <a:r>
              <a:rPr lang="en-US" dirty="0" smtClean="0"/>
              <a:t>(suspicious) is </a:t>
            </a:r>
            <a:r>
              <a:rPr lang="en-US" dirty="0" smtClean="0"/>
              <a:t>always investigated </a:t>
            </a:r>
            <a:r>
              <a:rPr lang="en-US" u="sng" dirty="0" smtClean="0"/>
              <a:t>for the purpose of determining whether it was a homicide.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I. Introduction</a:t>
            </a:r>
            <a:endParaRPr lang="en-US" dirty="0"/>
          </a:p>
        </p:txBody>
      </p:sp>
      <p:pic>
        <p:nvPicPr>
          <p:cNvPr id="20483" name="Picture 2" descr="http://static.howstuffworks.com/gif/autopsy-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5052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1. Coroner System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coroner is usually the government agent charged with responsibility for death investigations.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usually in rural areas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2. Medical Examiner System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recent years laws have established medical examiners and this development eliminated or weakened the position of the coroner.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larger, commercial cities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II. The Coroner and Medical Examiner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300" dirty="0" smtClean="0"/>
              <a:t>1. A Pathologist studies disease, its causes and its diagnosis.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300" dirty="0" smtClean="0"/>
              <a:t> 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300" dirty="0" smtClean="0"/>
              <a:t>2. </a:t>
            </a:r>
            <a:r>
              <a:rPr lang="en-US" sz="2300" b="1" dirty="0" smtClean="0"/>
              <a:t>Anatomic Pathologists</a:t>
            </a:r>
            <a:r>
              <a:rPr lang="en-US" sz="2300" dirty="0" smtClean="0"/>
              <a:t> performed autopsies and examined tissues, while </a:t>
            </a:r>
            <a:r>
              <a:rPr lang="en-US" sz="2300" b="1" dirty="0" smtClean="0"/>
              <a:t>Clinical Pathologists</a:t>
            </a:r>
            <a:r>
              <a:rPr lang="en-US" sz="2300" dirty="0" smtClean="0"/>
              <a:t> managed laboratories where body fluids were tested.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300" dirty="0" smtClean="0"/>
              <a:t> 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300" dirty="0" smtClean="0"/>
              <a:t>3. </a:t>
            </a:r>
            <a:r>
              <a:rPr lang="en-US" sz="2300" b="1" dirty="0" smtClean="0"/>
              <a:t>Forensic Pathology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chemeClr val="accent1"/>
                </a:solidFill>
              </a:rPr>
              <a:t>was brought about by the need for autopsies to determine the causes of deaths of people who died suddenly and unexpectedly.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medical examiner is required to be a forensic pathologist also handle autopsies for coroners in the rural areas</a:t>
            </a:r>
          </a:p>
          <a:p>
            <a:pPr eaLnBrk="1" hangingPunct="1">
              <a:lnSpc>
                <a:spcPct val="90000"/>
              </a:lnSpc>
            </a:pPr>
            <a:endParaRPr lang="en-US" sz="23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III. Training Requirements for a Forensic Pathologist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1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mtClean="0"/>
              <a:t>4. Many forensic pathologists undertake training in broader areas of forensics such as:</a:t>
            </a:r>
          </a:p>
          <a:p>
            <a:pPr eaLnBrk="1" hangingPunct="1"/>
            <a:r>
              <a:rPr lang="en-US" smtClean="0"/>
              <a:t>toxicology </a:t>
            </a:r>
          </a:p>
          <a:p>
            <a:pPr eaLnBrk="1" hangingPunct="1"/>
            <a:r>
              <a:rPr lang="en-US" smtClean="0"/>
              <a:t>serology, </a:t>
            </a:r>
          </a:p>
          <a:p>
            <a:pPr eaLnBrk="1" hangingPunct="1"/>
            <a:r>
              <a:rPr lang="en-US" smtClean="0"/>
              <a:t>tool mark examination,   </a:t>
            </a:r>
          </a:p>
          <a:p>
            <a:pPr eaLnBrk="1" hangingPunct="1"/>
            <a:r>
              <a:rPr lang="en-US" smtClean="0"/>
              <a:t>firearm examination, </a:t>
            </a:r>
          </a:p>
          <a:p>
            <a:pPr eaLnBrk="1" hangingPunct="1"/>
            <a:r>
              <a:rPr lang="en-US" smtClean="0"/>
              <a:t>crime scene analysis, </a:t>
            </a:r>
          </a:p>
          <a:p>
            <a:pPr eaLnBrk="1" hangingPunct="1"/>
            <a:r>
              <a:rPr lang="en-US" smtClean="0"/>
              <a:t>forensic anthropology  </a:t>
            </a:r>
          </a:p>
          <a:p>
            <a:pPr eaLnBrk="1" hangingPunct="1"/>
            <a:r>
              <a:rPr lang="en-US" smtClean="0"/>
              <a:t>forensic odontology</a:t>
            </a:r>
          </a:p>
          <a:p>
            <a:pPr eaLnBrk="1" hangingPunct="1"/>
            <a:endParaRPr lang="en-US" smtClean="0"/>
          </a:p>
        </p:txBody>
      </p:sp>
      <p:pic>
        <p:nvPicPr>
          <p:cNvPr id="26626" name="Picture 2" descr="http://zoltantakacs.com/zt/im/scan/tech/7179_160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324600" y="1600200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http://www.dundee.ac.uk/biocentre/Images/Research/AFA%20Unit/sbfig1.jpg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2667000" y="4800600"/>
            <a:ext cx="25146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http://www.miamisao.com/publications/press/2004/Firearm%20Comparison%20Photo.jpg"/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6096000" y="3505200"/>
            <a:ext cx="24384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#1 Review Medical History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medical history is the starting point for any investigation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chemeClr val="accent1"/>
                </a:solidFill>
              </a:rPr>
              <a:t>in a death investigation, 2 questions must be answered. Is the death </a:t>
            </a:r>
            <a:r>
              <a:rPr lang="en-US" i="1" dirty="0" smtClean="0">
                <a:solidFill>
                  <a:schemeClr val="accent1"/>
                </a:solidFill>
              </a:rPr>
              <a:t>sudden?</a:t>
            </a:r>
            <a:r>
              <a:rPr lang="en-US" dirty="0" smtClean="0">
                <a:solidFill>
                  <a:schemeClr val="accent1"/>
                </a:solidFill>
              </a:rPr>
              <a:t> Is the death </a:t>
            </a:r>
            <a:r>
              <a:rPr lang="en-US" i="1" dirty="0" smtClean="0">
                <a:solidFill>
                  <a:schemeClr val="accent1"/>
                </a:solidFill>
              </a:rPr>
              <a:t>unexpected?</a:t>
            </a:r>
            <a:endParaRPr lang="en-US" dirty="0" smtClean="0">
              <a:solidFill>
                <a:schemeClr val="accent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Careful study of medical records is required to properly </a:t>
            </a:r>
            <a:r>
              <a:rPr lang="en-US" i="1" dirty="0" smtClean="0"/>
              <a:t>determine the causes and manners of death of persons with histories of trauma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review of medical history is extremely important in situations where people have been treated </a:t>
            </a:r>
            <a:r>
              <a:rPr lang="en-US" i="1" dirty="0" smtClean="0"/>
              <a:t>after</a:t>
            </a:r>
            <a:r>
              <a:rPr lang="en-US" dirty="0" smtClean="0"/>
              <a:t> injuries.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IV. Duties of a Forensic Pathologist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1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#2 Review Witness Statements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-this information helps determine jurisdiction in cases where injury is not obvious.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-is extremely valuable in developing questions to be answered.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#3 Scene Examination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- in the best of situations a forensic pathologist will examine the scene of death or the location where the body was found in every case they investigates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- a forensic pathologist can answer questions about post injury movement, time between injury, time of death, and what exactly happened to cause death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517</Words>
  <Application>Microsoft Office PowerPoint</Application>
  <PresentationFormat>On-screen Show (4:3)</PresentationFormat>
  <Paragraphs>97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The Role of the Forensic Pathologist </vt:lpstr>
      <vt:lpstr>Terminology</vt:lpstr>
      <vt:lpstr>Slide 3</vt:lpstr>
      <vt:lpstr>I. Introduction</vt:lpstr>
      <vt:lpstr>Slide 5</vt:lpstr>
      <vt:lpstr>III. Training Requirements for a Forensic Pathologist</vt:lpstr>
      <vt:lpstr>Slide 7</vt:lpstr>
      <vt:lpstr>IV. Duties of a Forensic Pathologist</vt:lpstr>
      <vt:lpstr>Slide 9</vt:lpstr>
      <vt:lpstr>Slide 10</vt:lpstr>
      <vt:lpstr>V. Obtaining Appropriate Specimens</vt:lpstr>
      <vt:lpstr>VI. Photograph</vt:lpstr>
      <vt:lpstr>VII. Report Preparation</vt:lpstr>
      <vt:lpstr>Slide 14</vt:lpstr>
      <vt:lpstr>VIII. Testimony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Forensic Pathologist </dc:title>
  <dc:creator>Kate</dc:creator>
  <cp:lastModifiedBy>murphyk</cp:lastModifiedBy>
  <cp:revision>15</cp:revision>
  <dcterms:created xsi:type="dcterms:W3CDTF">2009-01-27T00:11:03Z</dcterms:created>
  <dcterms:modified xsi:type="dcterms:W3CDTF">2014-02-04T17:43:37Z</dcterms:modified>
</cp:coreProperties>
</file>